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257" r:id="rId3"/>
    <p:sldId id="258" r:id="rId4"/>
    <p:sldId id="259" r:id="rId5"/>
    <p:sldId id="260" r:id="rId6"/>
    <p:sldId id="299" r:id="rId7"/>
    <p:sldId id="336" r:id="rId8"/>
    <p:sldId id="301" r:id="rId9"/>
    <p:sldId id="261" r:id="rId10"/>
    <p:sldId id="262" r:id="rId11"/>
    <p:sldId id="305" r:id="rId12"/>
    <p:sldId id="263" r:id="rId13"/>
    <p:sldId id="264" r:id="rId14"/>
    <p:sldId id="307" r:id="rId15"/>
    <p:sldId id="309" r:id="rId16"/>
    <p:sldId id="311" r:id="rId17"/>
    <p:sldId id="272" r:id="rId18"/>
    <p:sldId id="273" r:id="rId19"/>
    <p:sldId id="274" r:id="rId20"/>
    <p:sldId id="316" r:id="rId21"/>
    <p:sldId id="330" r:id="rId22"/>
    <p:sldId id="275" r:id="rId23"/>
    <p:sldId id="332" r:id="rId24"/>
    <p:sldId id="278" r:id="rId25"/>
    <p:sldId id="334" r:id="rId26"/>
    <p:sldId id="280" r:id="rId27"/>
    <p:sldId id="281" r:id="rId28"/>
    <p:sldId id="283" r:id="rId29"/>
    <p:sldId id="285" r:id="rId30"/>
    <p:sldId id="286" r:id="rId31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2164C-ED79-45AD-B7F7-7622992F2D8F}" type="datetimeFigureOut">
              <a:rPr lang="en-US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C64B5-113B-4BEC-ABEF-599CC713293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700" b="1" i="0">
                <a:solidFill>
                  <a:srgbClr val="00AF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76B50-89EF-40AE-999D-4DDA380B42F8}" type="datetimeFigureOut">
              <a:rPr lang="en-US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7664A-DFD7-4BF0-881D-C8518BAEC44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6"/>
          <p:cNvSpPr/>
          <p:nvPr/>
        </p:nvSpPr>
        <p:spPr>
          <a:xfrm>
            <a:off x="228600" y="228600"/>
            <a:ext cx="8696325" cy="2468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6" name="bk object 17"/>
          <p:cNvSpPr/>
          <p:nvPr/>
        </p:nvSpPr>
        <p:spPr>
          <a:xfrm>
            <a:off x="6046788" y="1824038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22" y="0"/>
                </a:move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370455" y="91439"/>
                </a:lnTo>
                <a:lnTo>
                  <a:pt x="2102485" y="149478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199771" y="566801"/>
                </a:lnTo>
                <a:lnTo>
                  <a:pt x="0" y="600201"/>
                </a:lnTo>
                <a:lnTo>
                  <a:pt x="270001" y="638175"/>
                </a:lnTo>
                <a:lnTo>
                  <a:pt x="397510" y="653795"/>
                </a:lnTo>
                <a:lnTo>
                  <a:pt x="644143" y="68059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83435" y="660400"/>
                </a:lnTo>
                <a:lnTo>
                  <a:pt x="2232152" y="633729"/>
                </a:lnTo>
                <a:lnTo>
                  <a:pt x="2372487" y="602488"/>
                </a:lnTo>
                <a:lnTo>
                  <a:pt x="2506471" y="566801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7" name="bk object 18"/>
          <p:cNvSpPr/>
          <p:nvPr/>
        </p:nvSpPr>
        <p:spPr>
          <a:xfrm>
            <a:off x="2619375" y="1695450"/>
            <a:ext cx="5545138" cy="850900"/>
          </a:xfrm>
          <a:custGeom>
            <a:avLst/>
            <a:gdLst/>
            <a:ahLst/>
            <a:cxnLst/>
            <a:rect l="l" t="t" r="r" b="b"/>
            <a:pathLst>
              <a:path w="5544820" h="850264">
                <a:moveTo>
                  <a:pt x="852424" y="0"/>
                </a:move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333756" y="95885"/>
                </a:lnTo>
                <a:lnTo>
                  <a:pt x="693038" y="156083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866519" y="421639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733165" y="774191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468749" y="629158"/>
                </a:lnTo>
                <a:lnTo>
                  <a:pt x="3835146" y="497586"/>
                </a:lnTo>
                <a:lnTo>
                  <a:pt x="2850896" y="263271"/>
                </a:lnTo>
                <a:lnTo>
                  <a:pt x="2583053" y="205232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8" name="bk object 19"/>
          <p:cNvSpPr/>
          <p:nvPr/>
        </p:nvSpPr>
        <p:spPr>
          <a:xfrm>
            <a:off x="2828925" y="1708150"/>
            <a:ext cx="5467350" cy="774700"/>
          </a:xfrm>
          <a:custGeom>
            <a:avLst/>
            <a:gdLst/>
            <a:ahLst/>
            <a:cxnLst/>
            <a:rect l="l" t="t" r="r" b="b"/>
            <a:pathLst>
              <a:path w="5467984" h="774700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9" name="bk object 20"/>
          <p:cNvSpPr/>
          <p:nvPr/>
        </p:nvSpPr>
        <p:spPr>
          <a:xfrm>
            <a:off x="5610225" y="1695450"/>
            <a:ext cx="3308350" cy="650875"/>
          </a:xfrm>
          <a:custGeom>
            <a:avLst/>
            <a:gdLst/>
            <a:ahLst/>
            <a:cxnLst/>
            <a:rect l="l" t="t" r="r" b="b"/>
            <a:pathLst>
              <a:path w="3308350" h="651510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" name="bk object 21"/>
          <p:cNvSpPr/>
          <p:nvPr/>
        </p:nvSpPr>
        <p:spPr>
          <a:xfrm>
            <a:off x="211138" y="1679575"/>
            <a:ext cx="872490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1" name="bk object 22"/>
          <p:cNvSpPr/>
          <p:nvPr/>
        </p:nvSpPr>
        <p:spPr>
          <a:xfrm>
            <a:off x="419100" y="0"/>
            <a:ext cx="8556625" cy="12303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12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3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5A605A-DC38-4F4C-906B-859FB5312C51}" type="datetimeFigureOut">
              <a:rPr lang="en-US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14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1C2033-0ADC-40BA-8855-087BE777A2E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EFE24-E2AE-4E41-A1E3-83428D7453F3}" type="datetimeFigureOut">
              <a:rPr lang="en-US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0591-9A4A-49EE-BE65-F5344F28E28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F324B-AFBC-4FE7-8608-E1E635326A34}" type="datetimeFigureOut">
              <a:rPr lang="en-US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B2889-F7AA-4F5D-BC8F-719DD88A4AD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8600" y="228600"/>
            <a:ext cx="8696325" cy="24685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6046788" y="1824038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22" y="0"/>
                </a:move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370455" y="91439"/>
                </a:lnTo>
                <a:lnTo>
                  <a:pt x="2102485" y="149478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199771" y="566801"/>
                </a:lnTo>
                <a:lnTo>
                  <a:pt x="0" y="600201"/>
                </a:lnTo>
                <a:lnTo>
                  <a:pt x="270001" y="638175"/>
                </a:lnTo>
                <a:lnTo>
                  <a:pt x="397510" y="653795"/>
                </a:lnTo>
                <a:lnTo>
                  <a:pt x="644143" y="68059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83435" y="660400"/>
                </a:lnTo>
                <a:lnTo>
                  <a:pt x="2232152" y="633729"/>
                </a:lnTo>
                <a:lnTo>
                  <a:pt x="2372487" y="602488"/>
                </a:lnTo>
                <a:lnTo>
                  <a:pt x="2506471" y="566801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2619375" y="1695450"/>
            <a:ext cx="5545138" cy="850900"/>
          </a:xfrm>
          <a:custGeom>
            <a:avLst/>
            <a:gdLst/>
            <a:ahLst/>
            <a:cxnLst/>
            <a:rect l="l" t="t" r="r" b="b"/>
            <a:pathLst>
              <a:path w="5544820" h="850264">
                <a:moveTo>
                  <a:pt x="852424" y="0"/>
                </a:move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333756" y="95885"/>
                </a:lnTo>
                <a:lnTo>
                  <a:pt x="693038" y="156083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866519" y="421639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733165" y="774191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468749" y="629158"/>
                </a:lnTo>
                <a:lnTo>
                  <a:pt x="3835146" y="497586"/>
                </a:lnTo>
                <a:lnTo>
                  <a:pt x="2850896" y="263271"/>
                </a:lnTo>
                <a:lnTo>
                  <a:pt x="2583053" y="205232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2828925" y="1708150"/>
            <a:ext cx="5467350" cy="774700"/>
          </a:xfrm>
          <a:custGeom>
            <a:avLst/>
            <a:gdLst/>
            <a:ahLst/>
            <a:cxnLst/>
            <a:rect l="l" t="t" r="r" b="b"/>
            <a:pathLst>
              <a:path w="5467984" h="774700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5610225" y="1695450"/>
            <a:ext cx="3308350" cy="650875"/>
          </a:xfrm>
          <a:custGeom>
            <a:avLst/>
            <a:gdLst/>
            <a:ahLst/>
            <a:cxnLst/>
            <a:rect l="l" t="t" r="r" b="b"/>
            <a:pathLst>
              <a:path w="3308350" h="651510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211138" y="1679575"/>
            <a:ext cx="872490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32" name="Holder 2"/>
          <p:cNvSpPr>
            <a:spLocks noGrp="1"/>
          </p:cNvSpPr>
          <p:nvPr>
            <p:ph type="title"/>
          </p:nvPr>
        </p:nvSpPr>
        <p:spPr bwMode="auto">
          <a:xfrm>
            <a:off x="592138" y="238125"/>
            <a:ext cx="7959725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33" name="Holder 3"/>
          <p:cNvSpPr>
            <a:spLocks noGrp="1"/>
          </p:cNvSpPr>
          <p:nvPr>
            <p:ph type="body" idx="1"/>
          </p:nvPr>
        </p:nvSpPr>
        <p:spPr bwMode="auto">
          <a:xfrm>
            <a:off x="989013" y="1282700"/>
            <a:ext cx="802322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BFFD5A-99D4-480C-AD80-D0056962077E}" type="datetimeFigureOut">
              <a:rPr lang="en-US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96D441-AA1A-4F4D-A78E-E942F9984F9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4" r:id="rId3"/>
    <p:sldLayoutId id="2147483651" r:id="rId4"/>
    <p:sldLayoutId id="2147483650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14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oge.sdamgia.ru/" TargetMode="External"/><Relationship Id="rId3" Type="http://schemas.openxmlformats.org/officeDocument/2006/relationships/image" Target="../media/image116.png"/><Relationship Id="rId7" Type="http://schemas.openxmlformats.org/officeDocument/2006/relationships/hyperlink" Target="http://www.fipi.ru/" TargetMode="External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ia.edu.ru/" TargetMode="External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9" Type="http://schemas.openxmlformats.org/officeDocument/2006/relationships/hyperlink" Target="http://56ouo32.ucoz.r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29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7170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7171" name="Picture 2" descr="Экзамены 2018 г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2725" y="2033588"/>
            <a:ext cx="7234238" cy="4025900"/>
          </a:xfrm>
          <a:prstGeom prst="rect">
            <a:avLst/>
          </a:prstGeom>
        </p:spPr>
        <p:txBody>
          <a:bodyPr lIns="0" tIns="61594" rIns="0" bIns="0">
            <a:spAutoFit/>
          </a:bodyPr>
          <a:lstStyle/>
          <a:p>
            <a:pPr marL="12700" indent="2460625">
              <a:lnSpc>
                <a:spcPct val="90000"/>
              </a:lnSpc>
              <a:spcBef>
                <a:spcPts val="488"/>
              </a:spcBef>
            </a:pPr>
            <a:r>
              <a:rPr lang="ru-RU" sz="3200" b="1" i="1">
                <a:solidFill>
                  <a:srgbClr val="001F5F"/>
                </a:solidFill>
              </a:rPr>
              <a:t>Решение о допуске к  государственной итоговой  аттестации принимается</a:t>
            </a:r>
            <a:endParaRPr lang="ru-RU" sz="3200"/>
          </a:p>
          <a:p>
            <a:pPr marL="12700" indent="2460625">
              <a:lnSpc>
                <a:spcPts val="3263"/>
              </a:lnSpc>
            </a:pPr>
            <a:r>
              <a:rPr lang="ru-RU" sz="3200" b="1" i="1">
                <a:solidFill>
                  <a:srgbClr val="001F5F"/>
                </a:solidFill>
              </a:rPr>
              <a:t>педагогическим советом</a:t>
            </a:r>
            <a:endParaRPr lang="ru-RU" sz="3200"/>
          </a:p>
          <a:p>
            <a:pPr marL="12700" indent="2460625">
              <a:lnSpc>
                <a:spcPts val="3450"/>
              </a:lnSpc>
            </a:pPr>
            <a:r>
              <a:rPr lang="ru-RU" sz="3200" b="1" i="1">
                <a:solidFill>
                  <a:srgbClr val="001F5F"/>
                </a:solidFill>
              </a:rPr>
              <a:t>образовательной организации и</a:t>
            </a:r>
            <a:endParaRPr lang="ru-RU" sz="3200"/>
          </a:p>
          <a:p>
            <a:pPr marL="12700" indent="2460625">
              <a:lnSpc>
                <a:spcPts val="3463"/>
              </a:lnSpc>
              <a:spcBef>
                <a:spcPts val="238"/>
              </a:spcBef>
            </a:pPr>
            <a:r>
              <a:rPr lang="ru-RU" sz="3200" b="1" i="1">
                <a:solidFill>
                  <a:srgbClr val="001F5F"/>
                </a:solidFill>
              </a:rPr>
              <a:t>оформляется распорядительным  актом образовательной</a:t>
            </a:r>
            <a:endParaRPr lang="ru-RU" sz="3200"/>
          </a:p>
          <a:p>
            <a:pPr marL="12700" indent="2460625">
              <a:lnSpc>
                <a:spcPts val="3213"/>
              </a:lnSpc>
            </a:pPr>
            <a:r>
              <a:rPr lang="ru-RU" sz="3200" b="1" i="1">
                <a:solidFill>
                  <a:srgbClr val="001F5F"/>
                </a:solidFill>
              </a:rPr>
              <a:t>организации </a:t>
            </a:r>
            <a:r>
              <a:rPr lang="ru-RU" sz="3200" b="1" i="1">
                <a:solidFill>
                  <a:srgbClr val="FF0000"/>
                </a:solidFill>
              </a:rPr>
              <a:t>не позднее 24 мая</a:t>
            </a:r>
            <a:endParaRPr lang="ru-RU" sz="3200"/>
          </a:p>
          <a:p>
            <a:pPr marL="12700" indent="2460625">
              <a:lnSpc>
                <a:spcPts val="3650"/>
              </a:lnSpc>
            </a:pPr>
            <a:r>
              <a:rPr lang="ru-RU" sz="3200" b="1" i="1">
                <a:solidFill>
                  <a:srgbClr val="001F5F"/>
                </a:solidFill>
              </a:rPr>
              <a:t>текущего года</a:t>
            </a:r>
            <a:r>
              <a:rPr lang="ru-RU" sz="3200" b="1">
                <a:solidFill>
                  <a:srgbClr val="001F5F"/>
                </a:solidFill>
              </a:rPr>
              <a:t>.</a:t>
            </a:r>
            <a:endParaRPr lang="ru-RU" sz="3200"/>
          </a:p>
        </p:txBody>
      </p:sp>
      <p:sp>
        <p:nvSpPr>
          <p:cNvPr id="16386" name="object 3"/>
          <p:cNvSpPr>
            <a:spLocks noChangeArrowheads="1"/>
          </p:cNvSpPr>
          <p:nvPr/>
        </p:nvSpPr>
        <p:spPr bwMode="auto">
          <a:xfrm>
            <a:off x="3333750" y="261938"/>
            <a:ext cx="5178425" cy="12874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87" name="object 4"/>
          <p:cNvSpPr>
            <a:spLocks noChangeArrowheads="1"/>
          </p:cNvSpPr>
          <p:nvPr/>
        </p:nvSpPr>
        <p:spPr bwMode="auto">
          <a:xfrm>
            <a:off x="0" y="38100"/>
            <a:ext cx="3024188" cy="22717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7263" y="11113"/>
            <a:ext cx="7481887" cy="9096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3338" indent="-20638">
              <a:spcBef>
                <a:spcPts val="100"/>
              </a:spcBef>
            </a:pPr>
            <a:r>
              <a:rPr lang="ru-RU" sz="2900" b="1">
                <a:solidFill>
                  <a:srgbClr val="001F5F"/>
                </a:solidFill>
                <a:latin typeface="Candara" pitchFamily="34" charset="0"/>
              </a:rPr>
              <a:t>Формы проведения ГИА по образовательным  программам основного общего образования</a:t>
            </a:r>
            <a:endParaRPr lang="ru-RU" sz="2900">
              <a:latin typeface="Candara" pitchFamily="34" charset="0"/>
            </a:endParaRPr>
          </a:p>
        </p:txBody>
      </p:sp>
      <p:sp>
        <p:nvSpPr>
          <p:cNvPr id="17410" name="object 3"/>
          <p:cNvSpPr>
            <a:spLocks/>
          </p:cNvSpPr>
          <p:nvPr/>
        </p:nvSpPr>
        <p:spPr bwMode="auto">
          <a:xfrm>
            <a:off x="457200" y="981075"/>
            <a:ext cx="4038600" cy="1949450"/>
          </a:xfrm>
          <a:custGeom>
            <a:avLst/>
            <a:gdLst/>
            <a:ahLst/>
            <a:cxnLst>
              <a:cxn ang="0">
                <a:pos x="0" y="1949450"/>
              </a:cxn>
              <a:cxn ang="0">
                <a:pos x="4038600" y="1949450"/>
              </a:cxn>
              <a:cxn ang="0">
                <a:pos x="4038600" y="0"/>
              </a:cxn>
              <a:cxn ang="0">
                <a:pos x="0" y="0"/>
              </a:cxn>
              <a:cxn ang="0">
                <a:pos x="0" y="1949450"/>
              </a:cxn>
            </a:cxnLst>
            <a:rect l="0" t="0" r="r" b="b"/>
            <a:pathLst>
              <a:path w="4038600" h="1949450">
                <a:moveTo>
                  <a:pt x="0" y="1949450"/>
                </a:moveTo>
                <a:lnTo>
                  <a:pt x="4038600" y="1949450"/>
                </a:lnTo>
                <a:lnTo>
                  <a:pt x="4038600" y="0"/>
                </a:lnTo>
                <a:lnTo>
                  <a:pt x="0" y="0"/>
                </a:lnTo>
                <a:lnTo>
                  <a:pt x="0" y="19494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1" name="object 4"/>
          <p:cNvSpPr>
            <a:spLocks/>
          </p:cNvSpPr>
          <p:nvPr/>
        </p:nvSpPr>
        <p:spPr bwMode="auto">
          <a:xfrm>
            <a:off x="457200" y="2930525"/>
            <a:ext cx="4038600" cy="3738563"/>
          </a:xfrm>
          <a:custGeom>
            <a:avLst/>
            <a:gdLst/>
            <a:ahLst/>
            <a:cxnLst>
              <a:cxn ang="0">
                <a:pos x="0" y="3738626"/>
              </a:cxn>
              <a:cxn ang="0">
                <a:pos x="4038600" y="3738626"/>
              </a:cxn>
              <a:cxn ang="0">
                <a:pos x="4038600" y="0"/>
              </a:cxn>
              <a:cxn ang="0">
                <a:pos x="0" y="0"/>
              </a:cxn>
              <a:cxn ang="0">
                <a:pos x="0" y="3738626"/>
              </a:cxn>
            </a:cxnLst>
            <a:rect l="0" t="0" r="r" b="b"/>
            <a:pathLst>
              <a:path w="4038600" h="3738879">
                <a:moveTo>
                  <a:pt x="0" y="3738626"/>
                </a:moveTo>
                <a:lnTo>
                  <a:pt x="4038600" y="3738626"/>
                </a:lnTo>
                <a:lnTo>
                  <a:pt x="4038600" y="0"/>
                </a:lnTo>
                <a:lnTo>
                  <a:pt x="0" y="0"/>
                </a:lnTo>
                <a:lnTo>
                  <a:pt x="0" y="373862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2" name="object 5"/>
          <p:cNvSpPr>
            <a:spLocks/>
          </p:cNvSpPr>
          <p:nvPr/>
        </p:nvSpPr>
        <p:spPr bwMode="auto">
          <a:xfrm>
            <a:off x="442913" y="2930525"/>
            <a:ext cx="406717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67111" y="0"/>
              </a:cxn>
            </a:cxnLst>
            <a:rect l="0" t="0" r="r" b="b"/>
            <a:pathLst>
              <a:path w="4067175">
                <a:moveTo>
                  <a:pt x="0" y="0"/>
                </a:moveTo>
                <a:lnTo>
                  <a:pt x="4067111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3" name="object 6"/>
          <p:cNvSpPr>
            <a:spLocks/>
          </p:cNvSpPr>
          <p:nvPr/>
        </p:nvSpPr>
        <p:spPr bwMode="auto">
          <a:xfrm>
            <a:off x="457200" y="966788"/>
            <a:ext cx="0" cy="5716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16524"/>
              </a:cxn>
            </a:cxnLst>
            <a:rect l="0" t="0" r="r" b="b"/>
            <a:pathLst>
              <a:path h="5716905">
                <a:moveTo>
                  <a:pt x="0" y="0"/>
                </a:moveTo>
                <a:lnTo>
                  <a:pt x="0" y="571652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4" name="object 7"/>
          <p:cNvSpPr>
            <a:spLocks/>
          </p:cNvSpPr>
          <p:nvPr/>
        </p:nvSpPr>
        <p:spPr bwMode="auto">
          <a:xfrm>
            <a:off x="4495800" y="966788"/>
            <a:ext cx="0" cy="5716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16524"/>
              </a:cxn>
            </a:cxnLst>
            <a:rect l="0" t="0" r="r" b="b"/>
            <a:pathLst>
              <a:path h="5716905">
                <a:moveTo>
                  <a:pt x="0" y="0"/>
                </a:moveTo>
                <a:lnTo>
                  <a:pt x="0" y="571652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5" name="object 8"/>
          <p:cNvSpPr>
            <a:spLocks/>
          </p:cNvSpPr>
          <p:nvPr/>
        </p:nvSpPr>
        <p:spPr bwMode="auto">
          <a:xfrm>
            <a:off x="442913" y="981075"/>
            <a:ext cx="406717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67111" y="0"/>
              </a:cxn>
            </a:cxnLst>
            <a:rect l="0" t="0" r="r" b="b"/>
            <a:pathLst>
              <a:path w="4067175">
                <a:moveTo>
                  <a:pt x="0" y="0"/>
                </a:moveTo>
                <a:lnTo>
                  <a:pt x="4067111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6" name="object 9"/>
          <p:cNvSpPr>
            <a:spLocks/>
          </p:cNvSpPr>
          <p:nvPr/>
        </p:nvSpPr>
        <p:spPr bwMode="auto">
          <a:xfrm>
            <a:off x="442913" y="6669088"/>
            <a:ext cx="406717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67111" y="0"/>
              </a:cxn>
            </a:cxnLst>
            <a:rect l="0" t="0" r="r" b="b"/>
            <a:pathLst>
              <a:path w="4067175">
                <a:moveTo>
                  <a:pt x="0" y="0"/>
                </a:moveTo>
                <a:lnTo>
                  <a:pt x="4067111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7" name="object 10"/>
          <p:cNvSpPr>
            <a:spLocks noGrp="1"/>
          </p:cNvSpPr>
          <p:nvPr>
            <p:ph type="title"/>
          </p:nvPr>
        </p:nvSpPr>
        <p:spPr>
          <a:xfrm>
            <a:off x="1879600" y="1058863"/>
            <a:ext cx="1196975" cy="696912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z="4400" smtClean="0">
                <a:solidFill>
                  <a:srgbClr val="FF0075"/>
                </a:solidFill>
                <a:latin typeface="Times New Roman" pitchFamily="18" charset="0"/>
                <a:cs typeface="Times New Roman" pitchFamily="18" charset="0"/>
              </a:rPr>
              <a:t>ОГЭ</a:t>
            </a:r>
            <a:endParaRPr lang="ru-RU" sz="4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6575" y="1682750"/>
            <a:ext cx="3692525" cy="15176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085850">
              <a:lnSpc>
                <a:spcPts val="3263"/>
              </a:lnSpc>
              <a:spcBef>
                <a:spcPts val="100"/>
              </a:spcBef>
            </a:pPr>
            <a:r>
              <a:rPr lang="ru-RU" sz="3200" b="1">
                <a:solidFill>
                  <a:srgbClr val="FF0075"/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marL="1085850" algn="ctr">
              <a:lnSpc>
                <a:spcPct val="70000"/>
              </a:lnSpc>
              <a:spcBef>
                <a:spcPts val="575"/>
              </a:spcBef>
            </a:pPr>
            <a:r>
              <a:rPr lang="ru-RU" sz="3200" b="1">
                <a:solidFill>
                  <a:srgbClr val="FF0075"/>
                </a:solidFill>
                <a:latin typeface="Times New Roman" pitchFamily="18" charset="0"/>
                <a:cs typeface="Times New Roman" pitchFamily="18" charset="0"/>
              </a:rPr>
              <a:t>государственный  экзамен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marL="1085850">
              <a:spcBef>
                <a:spcPts val="138"/>
              </a:spcBef>
            </a:pPr>
            <a:r>
              <a:rPr lang="ru-RU" sz="2000" b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 использованием контрольных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6575" y="3082925"/>
            <a:ext cx="3417888" cy="118427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lnSpc>
                <a:spcPts val="2038"/>
              </a:lnSpc>
              <a:spcBef>
                <a:spcPts val="100"/>
              </a:spcBef>
            </a:pPr>
            <a:r>
              <a:rPr lang="ru-RU" sz="2000" b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измерительных материалов,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1675"/>
              </a:lnSpc>
            </a:pPr>
            <a:r>
              <a:rPr lang="ru-RU" sz="2000" b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представляющих собой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1675"/>
              </a:lnSpc>
            </a:pPr>
            <a:r>
              <a:rPr lang="ru-RU" sz="2000" b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комплексы заданий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70000"/>
              </a:lnSpc>
              <a:spcBef>
                <a:spcPts val="363"/>
              </a:spcBef>
            </a:pPr>
            <a:r>
              <a:rPr lang="ru-RU" sz="2000" b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стандартизированной формы  (далее – КИМ)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0" name="object 13"/>
          <p:cNvSpPr>
            <a:spLocks/>
          </p:cNvSpPr>
          <p:nvPr/>
        </p:nvSpPr>
        <p:spPr bwMode="auto">
          <a:xfrm>
            <a:off x="4633913" y="2795588"/>
            <a:ext cx="4344987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44924" y="0"/>
              </a:cxn>
            </a:cxnLst>
            <a:rect l="0" t="0" r="r" b="b"/>
            <a:pathLst>
              <a:path w="4345305">
                <a:moveTo>
                  <a:pt x="0" y="0"/>
                </a:moveTo>
                <a:lnTo>
                  <a:pt x="434492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21" name="object 14"/>
          <p:cNvSpPr>
            <a:spLocks/>
          </p:cNvSpPr>
          <p:nvPr/>
        </p:nvSpPr>
        <p:spPr bwMode="auto">
          <a:xfrm>
            <a:off x="4648200" y="966788"/>
            <a:ext cx="0" cy="57515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50839"/>
              </a:cxn>
            </a:cxnLst>
            <a:rect l="0" t="0" r="r" b="b"/>
            <a:pathLst>
              <a:path h="5751195">
                <a:moveTo>
                  <a:pt x="0" y="0"/>
                </a:moveTo>
                <a:lnTo>
                  <a:pt x="0" y="5750839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22" name="object 15"/>
          <p:cNvSpPr>
            <a:spLocks/>
          </p:cNvSpPr>
          <p:nvPr/>
        </p:nvSpPr>
        <p:spPr bwMode="auto">
          <a:xfrm>
            <a:off x="8964613" y="966788"/>
            <a:ext cx="0" cy="57515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50839"/>
              </a:cxn>
            </a:cxnLst>
            <a:rect l="0" t="0" r="r" b="b"/>
            <a:pathLst>
              <a:path h="5751195">
                <a:moveTo>
                  <a:pt x="0" y="0"/>
                </a:moveTo>
                <a:lnTo>
                  <a:pt x="0" y="5750839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23" name="object 16"/>
          <p:cNvSpPr>
            <a:spLocks/>
          </p:cNvSpPr>
          <p:nvPr/>
        </p:nvSpPr>
        <p:spPr bwMode="auto">
          <a:xfrm>
            <a:off x="4633913" y="981075"/>
            <a:ext cx="4344987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44924" y="0"/>
              </a:cxn>
            </a:cxnLst>
            <a:rect l="0" t="0" r="r" b="b"/>
            <a:pathLst>
              <a:path w="4345305">
                <a:moveTo>
                  <a:pt x="0" y="0"/>
                </a:moveTo>
                <a:lnTo>
                  <a:pt x="4344924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24" name="object 17"/>
          <p:cNvSpPr>
            <a:spLocks/>
          </p:cNvSpPr>
          <p:nvPr/>
        </p:nvSpPr>
        <p:spPr bwMode="auto">
          <a:xfrm>
            <a:off x="4633913" y="6704013"/>
            <a:ext cx="4344987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44924" y="0"/>
              </a:cxn>
            </a:cxnLst>
            <a:rect l="0" t="0" r="r" b="b"/>
            <a:pathLst>
              <a:path w="4345305">
                <a:moveTo>
                  <a:pt x="0" y="0"/>
                </a:moveTo>
                <a:lnTo>
                  <a:pt x="4344924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" name="object 18"/>
          <p:cNvSpPr txBox="1"/>
          <p:nvPr/>
        </p:nvSpPr>
        <p:spPr>
          <a:xfrm>
            <a:off x="4727575" y="1127125"/>
            <a:ext cx="3902075" cy="193992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524000">
              <a:lnSpc>
                <a:spcPts val="5200"/>
              </a:lnSpc>
              <a:spcBef>
                <a:spcPts val="100"/>
              </a:spcBef>
            </a:pPr>
            <a:r>
              <a:rPr lang="ru-RU" sz="4400" b="1">
                <a:solidFill>
                  <a:srgbClr val="FF0074"/>
                </a:solidFill>
                <a:latin typeface="Times New Roman" pitchFamily="18" charset="0"/>
                <a:cs typeface="Times New Roman" pitchFamily="18" charset="0"/>
              </a:rPr>
              <a:t>ГВЭ</a:t>
            </a:r>
            <a:endParaRPr lang="ru-RU" sz="4400">
              <a:latin typeface="Times New Roman" pitchFamily="18" charset="0"/>
              <a:cs typeface="Times New Roman" pitchFamily="18" charset="0"/>
            </a:endParaRPr>
          </a:p>
          <a:p>
            <a:pPr marL="1524000" algn="ctr">
              <a:lnSpc>
                <a:spcPts val="3650"/>
              </a:lnSpc>
              <a:spcBef>
                <a:spcPts val="200"/>
              </a:spcBef>
            </a:pPr>
            <a:r>
              <a:rPr lang="ru-RU" sz="3200" b="1">
                <a:solidFill>
                  <a:srgbClr val="FF0074"/>
                </a:solidFill>
                <a:latin typeface="Times New Roman" pitchFamily="18" charset="0"/>
                <a:cs typeface="Times New Roman" pitchFamily="18" charset="0"/>
              </a:rPr>
              <a:t>государственный  выпускной экзамен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marL="1524000">
              <a:lnSpc>
                <a:spcPts val="2375"/>
              </a:lnSpc>
            </a:pPr>
            <a:r>
              <a:rPr lang="ru-RU" sz="2000" b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в виде письменных и устных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27575" y="2947988"/>
            <a:ext cx="3584575" cy="544512"/>
          </a:xfrm>
          <a:prstGeom prst="rect">
            <a:avLst/>
          </a:prstGeom>
        </p:spPr>
        <p:txBody>
          <a:bodyPr lIns="0" tIns="104775" rIns="0" bIns="0">
            <a:spAutoFit/>
          </a:bodyPr>
          <a:lstStyle/>
          <a:p>
            <a:pPr marL="12700">
              <a:lnSpc>
                <a:spcPct val="70000"/>
              </a:lnSpc>
              <a:spcBef>
                <a:spcPts val="825"/>
              </a:spcBef>
            </a:pPr>
            <a:r>
              <a:rPr lang="ru-RU" sz="2000" b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экзаменов с использованием  текстов, тем, заданий, билетов.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27575" y="3679825"/>
            <a:ext cx="3973513" cy="2349500"/>
          </a:xfrm>
          <a:prstGeom prst="rect">
            <a:avLst/>
          </a:prstGeom>
        </p:spPr>
        <p:txBody>
          <a:bodyPr lIns="0" tIns="60325" rIns="0" bIns="0">
            <a:spAutoFit/>
          </a:bodyPr>
          <a:lstStyle/>
          <a:p>
            <a:pPr marL="12700">
              <a:spcBef>
                <a:spcPts val="475"/>
              </a:spcBef>
            </a:pPr>
            <a:r>
              <a:rPr lang="ru-RU" sz="1600" u="sng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Могут сдавать ГВЭ: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375"/>
              </a:spcBef>
              <a:buFontTx/>
              <a:buAutoNum type="arabicPeriod"/>
            </a:pPr>
            <a:r>
              <a:rPr lang="ru-RU" sz="1600" b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Обучающиеся с ограниченными  возможностями здоровья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388"/>
              </a:spcBef>
              <a:buFontTx/>
              <a:buAutoNum type="arabicPeriod"/>
            </a:pPr>
            <a:r>
              <a:rPr lang="ru-RU" sz="1600" b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Обучающиеся дети-инвалиды и  инвалиды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375"/>
              </a:spcBef>
              <a:buFontTx/>
              <a:buAutoNum type="arabicPeriod"/>
            </a:pPr>
            <a:r>
              <a:rPr lang="ru-RU" sz="1600" b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Обучающиеся на дому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463"/>
              </a:spcBef>
            </a:pPr>
            <a:r>
              <a:rPr lang="ru-RU" sz="20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Время экзамена увеличивается на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z="20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 часа.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bject 2"/>
          <p:cNvSpPr>
            <a:spLocks noChangeArrowheads="1"/>
          </p:cNvSpPr>
          <p:nvPr/>
        </p:nvSpPr>
        <p:spPr bwMode="auto">
          <a:xfrm>
            <a:off x="192088" y="3641725"/>
            <a:ext cx="5122862" cy="11953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4" name="object 3"/>
          <p:cNvSpPr>
            <a:spLocks/>
          </p:cNvSpPr>
          <p:nvPr/>
        </p:nvSpPr>
        <p:spPr bwMode="auto">
          <a:xfrm>
            <a:off x="5060950" y="3589338"/>
            <a:ext cx="868363" cy="625475"/>
          </a:xfrm>
          <a:custGeom>
            <a:avLst/>
            <a:gdLst/>
            <a:ahLst/>
            <a:cxnLst>
              <a:cxn ang="0">
                <a:pos x="0" y="624332"/>
              </a:cxn>
              <a:cxn ang="0">
                <a:pos x="868679" y="0"/>
              </a:cxn>
            </a:cxnLst>
            <a:rect l="0" t="0" r="r" b="b"/>
            <a:pathLst>
              <a:path w="868679" h="624839">
                <a:moveTo>
                  <a:pt x="0" y="624332"/>
                </a:moveTo>
                <a:lnTo>
                  <a:pt x="868679" y="0"/>
                </a:lnTo>
              </a:path>
            </a:pathLst>
          </a:custGeom>
          <a:noFill/>
          <a:ln w="15875">
            <a:solidFill>
              <a:srgbClr val="A4D02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35" name="object 4"/>
          <p:cNvSpPr>
            <a:spLocks noChangeArrowheads="1"/>
          </p:cNvSpPr>
          <p:nvPr/>
        </p:nvSpPr>
        <p:spPr bwMode="auto">
          <a:xfrm>
            <a:off x="5757863" y="3017838"/>
            <a:ext cx="3328987" cy="1193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6" name="object 5"/>
          <p:cNvSpPr>
            <a:spLocks/>
          </p:cNvSpPr>
          <p:nvPr/>
        </p:nvSpPr>
        <p:spPr bwMode="auto">
          <a:xfrm>
            <a:off x="5060950" y="4213225"/>
            <a:ext cx="871538" cy="536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72236" y="535558"/>
              </a:cxn>
            </a:cxnLst>
            <a:rect l="0" t="0" r="r" b="b"/>
            <a:pathLst>
              <a:path w="872489" h="535939">
                <a:moveTo>
                  <a:pt x="0" y="0"/>
                </a:moveTo>
                <a:lnTo>
                  <a:pt x="872236" y="535558"/>
                </a:lnTo>
              </a:path>
            </a:pathLst>
          </a:custGeom>
          <a:noFill/>
          <a:ln w="15875">
            <a:solidFill>
              <a:srgbClr val="A4D02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37" name="object 6"/>
          <p:cNvSpPr>
            <a:spLocks noChangeArrowheads="1"/>
          </p:cNvSpPr>
          <p:nvPr/>
        </p:nvSpPr>
        <p:spPr bwMode="auto">
          <a:xfrm>
            <a:off x="5878513" y="4176713"/>
            <a:ext cx="3041650" cy="11953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2600" y="3178175"/>
            <a:ext cx="8224838" cy="1774825"/>
          </a:xfrm>
          <a:prstGeom prst="rect">
            <a:avLst/>
          </a:prstGeom>
        </p:spPr>
        <p:txBody>
          <a:bodyPr lIns="0" tIns="139065" rIns="0" bIns="0">
            <a:spAutoFit/>
          </a:bodyPr>
          <a:lstStyle/>
          <a:p>
            <a:pPr algn="r">
              <a:spcBef>
                <a:spcPts val="1100"/>
              </a:spcBef>
            </a:pPr>
            <a:r>
              <a:rPr lang="ru-RU" sz="3100" b="1">
                <a:solidFill>
                  <a:srgbClr val="FFFFFF"/>
                </a:solidFill>
              </a:rPr>
              <a:t>Русский язык</a:t>
            </a:r>
            <a:endParaRPr lang="ru-RU" sz="3100"/>
          </a:p>
          <a:p>
            <a:pPr>
              <a:spcBef>
                <a:spcPts val="1038"/>
              </a:spcBef>
            </a:pPr>
            <a:r>
              <a:rPr lang="ru-RU" sz="3200" b="1">
                <a:solidFill>
                  <a:srgbClr val="FFFFFF"/>
                </a:solidFill>
                <a:latin typeface="Candara" pitchFamily="34" charset="0"/>
              </a:rPr>
              <a:t>Обязательные экзамены</a:t>
            </a:r>
            <a:endParaRPr lang="ru-RU" sz="3200">
              <a:latin typeface="Candara" pitchFamily="34" charset="0"/>
            </a:endParaRPr>
          </a:p>
          <a:p>
            <a:pPr algn="r">
              <a:spcBef>
                <a:spcPts val="450"/>
              </a:spcBef>
            </a:pPr>
            <a:r>
              <a:rPr lang="ru-RU" sz="3100" b="1">
                <a:solidFill>
                  <a:srgbClr val="FFFFFF"/>
                </a:solidFill>
                <a:latin typeface="Candara" pitchFamily="34" charset="0"/>
              </a:rPr>
              <a:t>Математика</a:t>
            </a:r>
            <a:endParaRPr lang="ru-RU" sz="3100">
              <a:latin typeface="Candara" pitchFamily="34" charset="0"/>
            </a:endParaRPr>
          </a:p>
        </p:txBody>
      </p:sp>
      <p:sp>
        <p:nvSpPr>
          <p:cNvPr id="18439" name="object 8"/>
          <p:cNvSpPr>
            <a:spLocks noChangeArrowheads="1"/>
          </p:cNvSpPr>
          <p:nvPr/>
        </p:nvSpPr>
        <p:spPr bwMode="auto">
          <a:xfrm>
            <a:off x="1263650" y="600075"/>
            <a:ext cx="7435850" cy="18748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82725" y="938213"/>
            <a:ext cx="6915150" cy="1116012"/>
          </a:xfrm>
          <a:prstGeom prst="rect">
            <a:avLst/>
          </a:prstGeom>
        </p:spPr>
        <p:txBody>
          <a:bodyPr lIns="0" tIns="15240" rIns="0" bIns="0">
            <a:spAutoFit/>
          </a:bodyPr>
          <a:lstStyle/>
          <a:p>
            <a:pPr marL="12700" indent="496888" algn="just">
              <a:lnSpc>
                <a:spcPct val="99000"/>
              </a:lnSpc>
              <a:spcBef>
                <a:spcPts val="125"/>
              </a:spcBef>
            </a:pPr>
            <a:r>
              <a:rPr lang="ru-RU" sz="2400" b="1">
                <a:solidFill>
                  <a:srgbClr val="001F5F"/>
                </a:solidFill>
              </a:rPr>
              <a:t>Государственная итоговая аттестация по  программам основного общего образования  в 2017-2018 учебном году включает в себя: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bject 2"/>
          <p:cNvSpPr>
            <a:spLocks/>
          </p:cNvSpPr>
          <p:nvPr/>
        </p:nvSpPr>
        <p:spPr bwMode="auto">
          <a:xfrm>
            <a:off x="2441575" y="2686050"/>
            <a:ext cx="1435100" cy="2368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16914" y="0"/>
              </a:cxn>
              <a:cxn ang="0">
                <a:pos x="716914" y="2369439"/>
              </a:cxn>
              <a:cxn ang="0">
                <a:pos x="1433957" y="2369439"/>
              </a:cxn>
            </a:cxnLst>
            <a:rect l="0" t="0" r="r" b="b"/>
            <a:pathLst>
              <a:path w="1434464" h="2369820">
                <a:moveTo>
                  <a:pt x="0" y="0"/>
                </a:moveTo>
                <a:lnTo>
                  <a:pt x="716914" y="0"/>
                </a:lnTo>
                <a:lnTo>
                  <a:pt x="716914" y="2369439"/>
                </a:lnTo>
                <a:lnTo>
                  <a:pt x="1433957" y="2369439"/>
                </a:lnTo>
              </a:path>
            </a:pathLst>
          </a:custGeom>
          <a:noFill/>
          <a:ln w="15874">
            <a:solidFill>
              <a:srgbClr val="83A41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58" name="object 3"/>
          <p:cNvSpPr>
            <a:spLocks/>
          </p:cNvSpPr>
          <p:nvPr/>
        </p:nvSpPr>
        <p:spPr bwMode="auto">
          <a:xfrm>
            <a:off x="2441575" y="2686050"/>
            <a:ext cx="1435100" cy="1824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16914" y="0"/>
              </a:cxn>
              <a:cxn ang="0">
                <a:pos x="716914" y="1824863"/>
              </a:cxn>
              <a:cxn ang="0">
                <a:pos x="1433957" y="1824863"/>
              </a:cxn>
            </a:cxnLst>
            <a:rect l="0" t="0" r="r" b="b"/>
            <a:pathLst>
              <a:path w="1434464" h="1824989">
                <a:moveTo>
                  <a:pt x="0" y="0"/>
                </a:moveTo>
                <a:lnTo>
                  <a:pt x="716914" y="0"/>
                </a:lnTo>
                <a:lnTo>
                  <a:pt x="716914" y="1824863"/>
                </a:lnTo>
                <a:lnTo>
                  <a:pt x="1433957" y="1824863"/>
                </a:lnTo>
              </a:path>
            </a:pathLst>
          </a:custGeom>
          <a:noFill/>
          <a:ln w="15875">
            <a:solidFill>
              <a:srgbClr val="83A41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59" name="object 4"/>
          <p:cNvSpPr>
            <a:spLocks/>
          </p:cNvSpPr>
          <p:nvPr/>
        </p:nvSpPr>
        <p:spPr bwMode="auto">
          <a:xfrm>
            <a:off x="2441575" y="2686050"/>
            <a:ext cx="1435100" cy="127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16914" y="0"/>
              </a:cxn>
              <a:cxn ang="0">
                <a:pos x="716914" y="1280414"/>
              </a:cxn>
              <a:cxn ang="0">
                <a:pos x="1433957" y="1280414"/>
              </a:cxn>
            </a:cxnLst>
            <a:rect l="0" t="0" r="r" b="b"/>
            <a:pathLst>
              <a:path w="1434464" h="1280795">
                <a:moveTo>
                  <a:pt x="0" y="0"/>
                </a:moveTo>
                <a:lnTo>
                  <a:pt x="716914" y="0"/>
                </a:lnTo>
                <a:lnTo>
                  <a:pt x="716914" y="1280414"/>
                </a:lnTo>
                <a:lnTo>
                  <a:pt x="1433957" y="1280414"/>
                </a:lnTo>
              </a:path>
            </a:pathLst>
          </a:custGeom>
          <a:noFill/>
          <a:ln w="15875">
            <a:solidFill>
              <a:srgbClr val="83A41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0" name="object 5"/>
          <p:cNvSpPr>
            <a:spLocks/>
          </p:cNvSpPr>
          <p:nvPr/>
        </p:nvSpPr>
        <p:spPr bwMode="auto">
          <a:xfrm>
            <a:off x="2441575" y="2686050"/>
            <a:ext cx="1435100" cy="7350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16914" y="0"/>
              </a:cxn>
              <a:cxn ang="0">
                <a:pos x="716914" y="735965"/>
              </a:cxn>
              <a:cxn ang="0">
                <a:pos x="1433957" y="735965"/>
              </a:cxn>
            </a:cxnLst>
            <a:rect l="0" t="0" r="r" b="b"/>
            <a:pathLst>
              <a:path w="1434464" h="735964">
                <a:moveTo>
                  <a:pt x="0" y="0"/>
                </a:moveTo>
                <a:lnTo>
                  <a:pt x="716914" y="0"/>
                </a:lnTo>
                <a:lnTo>
                  <a:pt x="716914" y="735965"/>
                </a:lnTo>
                <a:lnTo>
                  <a:pt x="1433957" y="735965"/>
                </a:lnTo>
              </a:path>
            </a:pathLst>
          </a:custGeom>
          <a:noFill/>
          <a:ln w="15875">
            <a:solidFill>
              <a:srgbClr val="83A41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1" name="object 6"/>
          <p:cNvSpPr>
            <a:spLocks/>
          </p:cNvSpPr>
          <p:nvPr/>
        </p:nvSpPr>
        <p:spPr bwMode="auto">
          <a:xfrm>
            <a:off x="2441575" y="2686050"/>
            <a:ext cx="1435100" cy="190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16914" y="0"/>
              </a:cxn>
              <a:cxn ang="0">
                <a:pos x="716914" y="191388"/>
              </a:cxn>
              <a:cxn ang="0">
                <a:pos x="1433957" y="191388"/>
              </a:cxn>
            </a:cxnLst>
            <a:rect l="0" t="0" r="r" b="b"/>
            <a:pathLst>
              <a:path w="1434464" h="191769">
                <a:moveTo>
                  <a:pt x="0" y="0"/>
                </a:moveTo>
                <a:lnTo>
                  <a:pt x="716914" y="0"/>
                </a:lnTo>
                <a:lnTo>
                  <a:pt x="716914" y="191388"/>
                </a:lnTo>
                <a:lnTo>
                  <a:pt x="1433957" y="191388"/>
                </a:lnTo>
              </a:path>
            </a:pathLst>
          </a:custGeom>
          <a:noFill/>
          <a:ln w="15875">
            <a:solidFill>
              <a:srgbClr val="83A41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2" name="object 7"/>
          <p:cNvSpPr>
            <a:spLocks/>
          </p:cNvSpPr>
          <p:nvPr/>
        </p:nvSpPr>
        <p:spPr bwMode="auto">
          <a:xfrm>
            <a:off x="2441575" y="2332038"/>
            <a:ext cx="1435100" cy="354012"/>
          </a:xfrm>
          <a:custGeom>
            <a:avLst/>
            <a:gdLst/>
            <a:ahLst/>
            <a:cxnLst>
              <a:cxn ang="0">
                <a:pos x="0" y="353059"/>
              </a:cxn>
              <a:cxn ang="0">
                <a:pos x="716914" y="353059"/>
              </a:cxn>
              <a:cxn ang="0">
                <a:pos x="716914" y="0"/>
              </a:cxn>
              <a:cxn ang="0">
                <a:pos x="1433957" y="0"/>
              </a:cxn>
            </a:cxnLst>
            <a:rect l="0" t="0" r="r" b="b"/>
            <a:pathLst>
              <a:path w="1434464" h="353060">
                <a:moveTo>
                  <a:pt x="0" y="353059"/>
                </a:moveTo>
                <a:lnTo>
                  <a:pt x="716914" y="353059"/>
                </a:lnTo>
                <a:lnTo>
                  <a:pt x="716914" y="0"/>
                </a:lnTo>
                <a:lnTo>
                  <a:pt x="1433957" y="0"/>
                </a:lnTo>
              </a:path>
            </a:pathLst>
          </a:custGeom>
          <a:noFill/>
          <a:ln w="15875">
            <a:solidFill>
              <a:srgbClr val="83A41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3" name="object 8"/>
          <p:cNvSpPr>
            <a:spLocks/>
          </p:cNvSpPr>
          <p:nvPr/>
        </p:nvSpPr>
        <p:spPr bwMode="auto">
          <a:xfrm>
            <a:off x="2441575" y="1787525"/>
            <a:ext cx="1435100" cy="898525"/>
          </a:xfrm>
          <a:custGeom>
            <a:avLst/>
            <a:gdLst/>
            <a:ahLst/>
            <a:cxnLst>
              <a:cxn ang="0">
                <a:pos x="0" y="897508"/>
              </a:cxn>
              <a:cxn ang="0">
                <a:pos x="716914" y="897508"/>
              </a:cxn>
              <a:cxn ang="0">
                <a:pos x="716914" y="0"/>
              </a:cxn>
              <a:cxn ang="0">
                <a:pos x="1433957" y="0"/>
              </a:cxn>
            </a:cxnLst>
            <a:rect l="0" t="0" r="r" b="b"/>
            <a:pathLst>
              <a:path w="1434464" h="897889">
                <a:moveTo>
                  <a:pt x="0" y="897508"/>
                </a:moveTo>
                <a:lnTo>
                  <a:pt x="716914" y="897508"/>
                </a:lnTo>
                <a:lnTo>
                  <a:pt x="716914" y="0"/>
                </a:lnTo>
                <a:lnTo>
                  <a:pt x="1433957" y="0"/>
                </a:lnTo>
              </a:path>
            </a:pathLst>
          </a:custGeom>
          <a:noFill/>
          <a:ln w="15875">
            <a:solidFill>
              <a:srgbClr val="83A41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4" name="object 9"/>
          <p:cNvSpPr>
            <a:spLocks/>
          </p:cNvSpPr>
          <p:nvPr/>
        </p:nvSpPr>
        <p:spPr bwMode="auto">
          <a:xfrm>
            <a:off x="2441575" y="1243013"/>
            <a:ext cx="1435100" cy="1443037"/>
          </a:xfrm>
          <a:custGeom>
            <a:avLst/>
            <a:gdLst/>
            <a:ahLst/>
            <a:cxnLst>
              <a:cxn ang="0">
                <a:pos x="0" y="1442084"/>
              </a:cxn>
              <a:cxn ang="0">
                <a:pos x="716914" y="1442084"/>
              </a:cxn>
              <a:cxn ang="0">
                <a:pos x="716914" y="0"/>
              </a:cxn>
              <a:cxn ang="0">
                <a:pos x="1433957" y="0"/>
              </a:cxn>
            </a:cxnLst>
            <a:rect l="0" t="0" r="r" b="b"/>
            <a:pathLst>
              <a:path w="1434464" h="1442085">
                <a:moveTo>
                  <a:pt x="0" y="1442084"/>
                </a:moveTo>
                <a:lnTo>
                  <a:pt x="716914" y="1442084"/>
                </a:lnTo>
                <a:lnTo>
                  <a:pt x="716914" y="0"/>
                </a:lnTo>
                <a:lnTo>
                  <a:pt x="1433957" y="0"/>
                </a:lnTo>
              </a:path>
            </a:pathLst>
          </a:custGeom>
          <a:noFill/>
          <a:ln w="15875">
            <a:solidFill>
              <a:srgbClr val="83A41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5" name="object 10"/>
          <p:cNvSpPr>
            <a:spLocks/>
          </p:cNvSpPr>
          <p:nvPr/>
        </p:nvSpPr>
        <p:spPr bwMode="auto">
          <a:xfrm>
            <a:off x="2441575" y="698500"/>
            <a:ext cx="1435100" cy="1987550"/>
          </a:xfrm>
          <a:custGeom>
            <a:avLst/>
            <a:gdLst/>
            <a:ahLst/>
            <a:cxnLst>
              <a:cxn ang="0">
                <a:pos x="0" y="1986533"/>
              </a:cxn>
              <a:cxn ang="0">
                <a:pos x="716914" y="1986533"/>
              </a:cxn>
              <a:cxn ang="0">
                <a:pos x="716914" y="0"/>
              </a:cxn>
              <a:cxn ang="0">
                <a:pos x="1433957" y="0"/>
              </a:cxn>
            </a:cxnLst>
            <a:rect l="0" t="0" r="r" b="b"/>
            <a:pathLst>
              <a:path w="1434464" h="1986914">
                <a:moveTo>
                  <a:pt x="0" y="1986533"/>
                </a:moveTo>
                <a:lnTo>
                  <a:pt x="716914" y="1986533"/>
                </a:lnTo>
                <a:lnTo>
                  <a:pt x="716914" y="0"/>
                </a:lnTo>
                <a:lnTo>
                  <a:pt x="1433957" y="0"/>
                </a:lnTo>
              </a:path>
            </a:pathLst>
          </a:custGeom>
          <a:noFill/>
          <a:ln w="15875">
            <a:solidFill>
              <a:srgbClr val="83A41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6" name="object 11"/>
          <p:cNvSpPr>
            <a:spLocks noChangeArrowheads="1"/>
          </p:cNvSpPr>
          <p:nvPr/>
        </p:nvSpPr>
        <p:spPr bwMode="auto">
          <a:xfrm>
            <a:off x="1138238" y="995363"/>
            <a:ext cx="1589087" cy="33305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24483" y="1392408"/>
            <a:ext cx="985519" cy="2589530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algn="ctr" fontAlgn="auto">
              <a:lnSpc>
                <a:spcPts val="32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600" spc="-5" dirty="0">
                <a:solidFill>
                  <a:srgbClr val="FFFFFF"/>
                </a:solidFill>
                <a:latin typeface="Candara"/>
                <a:cs typeface="Candara"/>
              </a:rPr>
              <a:t>Экзамены</a:t>
            </a:r>
            <a:r>
              <a:rPr sz="3600" spc="-9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3600" dirty="0">
                <a:solidFill>
                  <a:srgbClr val="FFFFFF"/>
                </a:solidFill>
                <a:latin typeface="Candara"/>
                <a:cs typeface="Candara"/>
              </a:rPr>
              <a:t>по</a:t>
            </a:r>
            <a:endParaRPr sz="3600">
              <a:latin typeface="Candara"/>
              <a:cs typeface="Candara"/>
            </a:endParaRPr>
          </a:p>
          <a:p>
            <a:pPr marL="635" algn="ctr" fontAlgn="auto">
              <a:lnSpc>
                <a:spcPts val="41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600" spc="-5" dirty="0">
                <a:solidFill>
                  <a:srgbClr val="FFFFFF"/>
                </a:solidFill>
                <a:latin typeface="Candara"/>
                <a:cs typeface="Candara"/>
              </a:rPr>
              <a:t>выбору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19468" name="object 13"/>
          <p:cNvSpPr>
            <a:spLocks noChangeArrowheads="1"/>
          </p:cNvSpPr>
          <p:nvPr/>
        </p:nvSpPr>
        <p:spPr bwMode="auto">
          <a:xfrm>
            <a:off x="3821113" y="323850"/>
            <a:ext cx="3309937" cy="868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9" name="object 14"/>
          <p:cNvSpPr>
            <a:spLocks noChangeArrowheads="1"/>
          </p:cNvSpPr>
          <p:nvPr/>
        </p:nvSpPr>
        <p:spPr bwMode="auto">
          <a:xfrm>
            <a:off x="3821113" y="868363"/>
            <a:ext cx="3309937" cy="8667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0" name="object 15"/>
          <p:cNvSpPr>
            <a:spLocks noChangeArrowheads="1"/>
          </p:cNvSpPr>
          <p:nvPr/>
        </p:nvSpPr>
        <p:spPr bwMode="auto">
          <a:xfrm>
            <a:off x="3821113" y="1412875"/>
            <a:ext cx="3817937" cy="8683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1" name="object 16"/>
          <p:cNvSpPr>
            <a:spLocks noChangeArrowheads="1"/>
          </p:cNvSpPr>
          <p:nvPr/>
        </p:nvSpPr>
        <p:spPr bwMode="auto">
          <a:xfrm>
            <a:off x="3821113" y="1957388"/>
            <a:ext cx="3355975" cy="86836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097338" y="312738"/>
            <a:ext cx="3203575" cy="2205037"/>
          </a:xfrm>
        </p:spPr>
        <p:txBody>
          <a:bodyPr tIns="12700"/>
          <a:lstStyle/>
          <a:p>
            <a:pPr marL="547688" indent="-88900" eaLnBrk="1" hangingPunct="1">
              <a:lnSpc>
                <a:spcPct val="128000"/>
              </a:lnSpc>
            </a:pPr>
            <a:r>
              <a:rPr lang="ru-RU" sz="2800" smtClean="0">
                <a:solidFill>
                  <a:srgbClr val="FFFFFF"/>
                </a:solidFill>
                <a:latin typeface="Candara" pitchFamily="34" charset="0"/>
              </a:rPr>
              <a:t>Литература  География</a:t>
            </a:r>
            <a:r>
              <a:rPr lang="ru-RU" sz="2800" smtClean="0">
                <a:latin typeface="Candara" pitchFamily="34" charset="0"/>
              </a:rPr>
              <a:t/>
            </a:r>
            <a:br>
              <a:rPr lang="ru-RU" sz="2800" smtClean="0">
                <a:latin typeface="Candara" pitchFamily="34" charset="0"/>
              </a:rPr>
            </a:br>
            <a:r>
              <a:rPr lang="ru-RU" sz="2800" smtClean="0">
                <a:solidFill>
                  <a:srgbClr val="FFFFFF"/>
                </a:solidFill>
                <a:latin typeface="Candara" pitchFamily="34" charset="0"/>
              </a:rPr>
              <a:t>Информатика и ИКТ  Обществознание</a:t>
            </a:r>
            <a:endParaRPr lang="ru-RU" sz="2800" smtClean="0">
              <a:latin typeface="Candara" pitchFamily="34" charset="0"/>
            </a:endParaRPr>
          </a:p>
        </p:txBody>
      </p:sp>
      <p:sp>
        <p:nvSpPr>
          <p:cNvPr id="19473" name="object 18"/>
          <p:cNvSpPr>
            <a:spLocks noChangeArrowheads="1"/>
          </p:cNvSpPr>
          <p:nvPr/>
        </p:nvSpPr>
        <p:spPr bwMode="auto">
          <a:xfrm>
            <a:off x="3821113" y="2500313"/>
            <a:ext cx="3309937" cy="8699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4" name="object 19"/>
          <p:cNvSpPr>
            <a:spLocks noChangeArrowheads="1"/>
          </p:cNvSpPr>
          <p:nvPr/>
        </p:nvSpPr>
        <p:spPr bwMode="auto">
          <a:xfrm>
            <a:off x="3821113" y="3046413"/>
            <a:ext cx="3309937" cy="8667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5" name="object 20"/>
          <p:cNvSpPr>
            <a:spLocks noChangeArrowheads="1"/>
          </p:cNvSpPr>
          <p:nvPr/>
        </p:nvSpPr>
        <p:spPr bwMode="auto">
          <a:xfrm>
            <a:off x="3821113" y="3590925"/>
            <a:ext cx="3309937" cy="86836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6" name="object 21"/>
          <p:cNvSpPr>
            <a:spLocks noChangeArrowheads="1"/>
          </p:cNvSpPr>
          <p:nvPr/>
        </p:nvSpPr>
        <p:spPr bwMode="auto">
          <a:xfrm>
            <a:off x="3717925" y="4133850"/>
            <a:ext cx="3594100" cy="8699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7" name="object 22"/>
          <p:cNvSpPr>
            <a:spLocks noChangeArrowheads="1"/>
          </p:cNvSpPr>
          <p:nvPr/>
        </p:nvSpPr>
        <p:spPr bwMode="auto">
          <a:xfrm>
            <a:off x="3821113" y="4679950"/>
            <a:ext cx="3325812" cy="86677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76688" y="2490788"/>
            <a:ext cx="2995612" cy="27495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747713" algn="ctr">
              <a:lnSpc>
                <a:spcPct val="128000"/>
              </a:lnSpc>
              <a:spcBef>
                <a:spcPts val="100"/>
              </a:spcBef>
            </a:pPr>
            <a:r>
              <a:rPr lang="ru-RU" sz="2800" b="1">
                <a:solidFill>
                  <a:srgbClr val="FFFFFF"/>
                </a:solidFill>
                <a:latin typeface="Candara" pitchFamily="34" charset="0"/>
              </a:rPr>
              <a:t>Физика  Биология  Химия</a:t>
            </a:r>
            <a:endParaRPr lang="ru-RU" sz="2800">
              <a:latin typeface="Candara" pitchFamily="34" charset="0"/>
            </a:endParaRPr>
          </a:p>
          <a:p>
            <a:pPr marL="747713" algn="ctr">
              <a:lnSpc>
                <a:spcPct val="128000"/>
              </a:lnSpc>
            </a:pPr>
            <a:r>
              <a:rPr lang="ru-RU" sz="2800" b="1">
                <a:solidFill>
                  <a:srgbClr val="FFFFFF"/>
                </a:solidFill>
                <a:latin typeface="Candara" pitchFamily="34" charset="0"/>
              </a:rPr>
              <a:t>Иностранный язык  История</a:t>
            </a:r>
            <a:endParaRPr lang="ru-RU" sz="2800">
              <a:latin typeface="Candara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25600" y="5408613"/>
            <a:ext cx="6810375" cy="112236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indent="125413">
              <a:spcBef>
                <a:spcPts val="100"/>
              </a:spcBef>
            </a:pPr>
            <a:r>
              <a:rPr lang="ru-RU" b="1"/>
              <a:t>Выбор двух предметов из указанного списка с 1 сентября  2015 года является обязательным.</a:t>
            </a:r>
            <a:endParaRPr lang="ru-RU"/>
          </a:p>
          <a:p>
            <a:pPr marL="12700" indent="125413"/>
            <a:r>
              <a:rPr lang="ru-RU" u="sng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>
                <a:solidFill>
                  <a:srgbClr val="001F5F"/>
                </a:solidFill>
              </a:rPr>
              <a:t>Изменения утверждены приказом Минобрнауки России от </a:t>
            </a:r>
            <a:r>
              <a:rPr lang="ru-RU">
                <a:solidFill>
                  <a:srgbClr val="001F5F"/>
                </a:solidFill>
              </a:rPr>
              <a:t> </a:t>
            </a:r>
            <a:r>
              <a:rPr lang="ru-RU" u="sng">
                <a:solidFill>
                  <a:srgbClr val="001F5F"/>
                </a:solidFill>
              </a:rPr>
              <a:t>07.07.2015 N 692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bject 2"/>
          <p:cNvSpPr>
            <a:spLocks noChangeArrowheads="1"/>
          </p:cNvSpPr>
          <p:nvPr/>
        </p:nvSpPr>
        <p:spPr bwMode="auto">
          <a:xfrm>
            <a:off x="4311650" y="5076825"/>
            <a:ext cx="771525" cy="8016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2" name="object 3"/>
          <p:cNvSpPr>
            <a:spLocks noChangeArrowheads="1"/>
          </p:cNvSpPr>
          <p:nvPr/>
        </p:nvSpPr>
        <p:spPr bwMode="auto">
          <a:xfrm>
            <a:off x="4600575" y="5076825"/>
            <a:ext cx="592138" cy="8016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3" name="object 4"/>
          <p:cNvSpPr>
            <a:spLocks noChangeArrowheads="1"/>
          </p:cNvSpPr>
          <p:nvPr/>
        </p:nvSpPr>
        <p:spPr bwMode="auto">
          <a:xfrm>
            <a:off x="4710113" y="5076825"/>
            <a:ext cx="571500" cy="8016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4" name="object 5"/>
          <p:cNvSpPr>
            <a:spLocks noChangeArrowheads="1"/>
          </p:cNvSpPr>
          <p:nvPr/>
        </p:nvSpPr>
        <p:spPr bwMode="auto">
          <a:xfrm>
            <a:off x="4524375" y="5554663"/>
            <a:ext cx="454025" cy="777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5" name="object 6"/>
          <p:cNvSpPr>
            <a:spLocks noChangeArrowheads="1"/>
          </p:cNvSpPr>
          <p:nvPr/>
        </p:nvSpPr>
        <p:spPr bwMode="auto">
          <a:xfrm>
            <a:off x="882650" y="5970588"/>
            <a:ext cx="650875" cy="5143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/>
        <p:txBody>
          <a:bodyPr tIns="913689"/>
          <a:lstStyle/>
          <a:p>
            <a:pPr marL="36513" indent="638175" eaLnBrk="1" hangingPunct="1">
              <a:spcBef>
                <a:spcPts val="100"/>
              </a:spcBef>
            </a:pPr>
            <a:r>
              <a:rPr lang="ru-RU" sz="2800" smtClean="0">
                <a:solidFill>
                  <a:srgbClr val="926A08"/>
                </a:solidFill>
                <a:latin typeface="Arial" charset="0"/>
                <a:cs typeface="Arial" charset="0"/>
              </a:rPr>
              <a:t>Для обучающихся с ограниченными  возможностями здоровья, обучающихся</a:t>
            </a:r>
            <a:endParaRPr lang="ru-RU" sz="2800" smtClean="0">
              <a:latin typeface="Arial" charset="0"/>
              <a:cs typeface="Arial" charset="0"/>
            </a:endParaRPr>
          </a:p>
          <a:p>
            <a:pPr marL="36513" indent="638175" eaLnBrk="1" hangingPunct="1">
              <a:spcBef>
                <a:spcPct val="0"/>
              </a:spcBef>
            </a:pPr>
            <a:r>
              <a:rPr lang="ru-RU" sz="2800" smtClean="0">
                <a:solidFill>
                  <a:srgbClr val="926A08"/>
                </a:solidFill>
                <a:latin typeface="Arial" charset="0"/>
                <a:cs typeface="Arial" charset="0"/>
              </a:rPr>
              <a:t>детей-инвалидов и инвалидов, освоивших  образовательные программы основного</a:t>
            </a:r>
            <a:endParaRPr lang="ru-RU" sz="2800" smtClean="0">
              <a:latin typeface="Arial" charset="0"/>
              <a:cs typeface="Arial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2825" y="3892550"/>
            <a:ext cx="8031163" cy="172085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800" b="1">
                <a:solidFill>
                  <a:srgbClr val="926A08"/>
                </a:solidFill>
              </a:rPr>
              <a:t>общего образования, количество сдаваемых  экзаменов по</a:t>
            </a:r>
            <a:r>
              <a:rPr lang="ru-RU" sz="2800" b="1" u="sng">
                <a:solidFill>
                  <a:srgbClr val="926A08"/>
                </a:solidFill>
              </a:rPr>
              <a:t> их желанию </a:t>
            </a:r>
            <a:r>
              <a:rPr lang="ru-RU" sz="2800" b="1">
                <a:solidFill>
                  <a:srgbClr val="926A08"/>
                </a:solidFill>
              </a:rPr>
              <a:t>сокращается </a:t>
            </a:r>
            <a:r>
              <a:rPr lang="ru-RU" sz="2800" b="1">
                <a:solidFill>
                  <a:srgbClr val="FF0000"/>
                </a:solidFill>
              </a:rPr>
              <a:t>до</a:t>
            </a:r>
            <a:endParaRPr lang="ru-RU" sz="2800"/>
          </a:p>
          <a:p>
            <a:pPr marL="12700">
              <a:lnSpc>
                <a:spcPts val="3275"/>
              </a:lnSpc>
              <a:spcBef>
                <a:spcPts val="175"/>
              </a:spcBef>
            </a:pPr>
            <a:r>
              <a:rPr lang="ru-RU" sz="2800" b="1">
                <a:solidFill>
                  <a:srgbClr val="FF0000"/>
                </a:solidFill>
              </a:rPr>
              <a:t>двух </a:t>
            </a:r>
            <a:r>
              <a:rPr lang="ru-RU" sz="2800" b="1">
                <a:solidFill>
                  <a:srgbClr val="926A08"/>
                </a:solidFill>
              </a:rPr>
              <a:t>обязательных экзаменов по русскому  языку и математике</a:t>
            </a:r>
            <a:r>
              <a:rPr lang="ru-RU" sz="2800" u="sng">
                <a:solidFill>
                  <a:srgbClr val="0080FF"/>
                </a:solidFill>
                <a:latin typeface="Calibri" pitchFamily="34" charset="0"/>
              </a:rPr>
              <a:t>[2]</a:t>
            </a:r>
            <a:r>
              <a:rPr lang="ru-RU" sz="2800">
                <a:solidFill>
                  <a:srgbClr val="00182E"/>
                </a:solidFill>
                <a:latin typeface="Calibri" pitchFamily="34" charset="0"/>
              </a:rPr>
              <a:t>.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2825" y="5957888"/>
            <a:ext cx="7518400" cy="561975"/>
          </a:xfrm>
          <a:prstGeom prst="rect">
            <a:avLst/>
          </a:prstGeom>
        </p:spPr>
        <p:txBody>
          <a:bodyPr lIns="0" tIns="83185" rIns="0" bIns="0">
            <a:spAutoFit/>
          </a:bodyPr>
          <a:lstStyle/>
          <a:p>
            <a:pPr marL="12700">
              <a:spcBef>
                <a:spcPts val="650"/>
              </a:spcBef>
            </a:pPr>
            <a:r>
              <a:rPr lang="ru-RU" b="1">
                <a:solidFill>
                  <a:srgbClr val="FFC000"/>
                </a:solidFill>
              </a:rPr>
              <a:t>[2] </a:t>
            </a:r>
            <a:r>
              <a:rPr lang="ru-RU"/>
              <a:t>(абзац введен Приказом Минобрнауки России от 24.03.2016 N 305)</a:t>
            </a:r>
          </a:p>
          <a:p>
            <a:pPr marL="12700" algn="ctr">
              <a:spcBef>
                <a:spcPts val="300"/>
              </a:spcBef>
            </a:pPr>
            <a:r>
              <a:rPr lang="ru-RU" sz="1000">
                <a:solidFill>
                  <a:srgbClr val="073D86"/>
                </a:solidFill>
              </a:rPr>
              <a:t>15</a:t>
            </a:r>
            <a:endParaRPr lang="ru-RU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bject 2"/>
          <p:cNvSpPr>
            <a:spLocks noChangeArrowheads="1"/>
          </p:cNvSpPr>
          <p:nvPr/>
        </p:nvSpPr>
        <p:spPr bwMode="auto">
          <a:xfrm>
            <a:off x="1597025" y="0"/>
            <a:ext cx="7546975" cy="14700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6" name="object 3"/>
          <p:cNvSpPr>
            <a:spLocks noChangeArrowheads="1"/>
          </p:cNvSpPr>
          <p:nvPr/>
        </p:nvSpPr>
        <p:spPr bwMode="auto">
          <a:xfrm>
            <a:off x="2682875" y="357188"/>
            <a:ext cx="5434013" cy="5921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9550" y="1273175"/>
            <a:ext cx="7119938" cy="44148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1113" algn="ctr">
              <a:spcBef>
                <a:spcPts val="100"/>
              </a:spcBef>
            </a:pPr>
            <a:r>
              <a:rPr lang="ru-RU" sz="3600" u="sng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>
                <a:solidFill>
                  <a:srgbClr val="001F5F"/>
                </a:solidFill>
                <a:latin typeface="Calibri" pitchFamily="34" charset="0"/>
              </a:rPr>
              <a:t>Заявление </a:t>
            </a:r>
            <a:r>
              <a:rPr lang="ru-RU" sz="3600">
                <a:solidFill>
                  <a:srgbClr val="001F5F"/>
                </a:solidFill>
                <a:latin typeface="Calibri" pitchFamily="34" charset="0"/>
              </a:rPr>
              <a:t>о выборе экзаменов и их  количестве,</a:t>
            </a:r>
            <a:r>
              <a:rPr lang="ru-RU" sz="3600" u="sng">
                <a:solidFill>
                  <a:srgbClr val="001F5F"/>
                </a:solidFill>
                <a:latin typeface="Calibri" pitchFamily="34" charset="0"/>
              </a:rPr>
              <a:t> </a:t>
            </a:r>
            <a:r>
              <a:rPr lang="ru-RU" sz="3600" b="1" u="sng">
                <a:solidFill>
                  <a:srgbClr val="001F5F"/>
                </a:solidFill>
                <a:latin typeface="Calibri" pitchFamily="34" charset="0"/>
              </a:rPr>
              <a:t>подписанное</a:t>
            </a:r>
            <a:endParaRPr lang="ru-RU" sz="3600">
              <a:latin typeface="Calibri" pitchFamily="34" charset="0"/>
            </a:endParaRPr>
          </a:p>
          <a:p>
            <a:pPr marL="11113"/>
            <a:r>
              <a:rPr lang="ru-RU" sz="3600" u="sng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>
                <a:solidFill>
                  <a:srgbClr val="001F5F"/>
                </a:solidFill>
                <a:latin typeface="Calibri" pitchFamily="34" charset="0"/>
              </a:rPr>
              <a:t>родителями</a:t>
            </a:r>
            <a:endParaRPr lang="ru-RU" sz="3600">
              <a:latin typeface="Calibri" pitchFamily="34" charset="0"/>
            </a:endParaRPr>
          </a:p>
          <a:p>
            <a:pPr marL="11113"/>
            <a:r>
              <a:rPr lang="ru-RU" sz="3600">
                <a:solidFill>
                  <a:srgbClr val="001F5F"/>
                </a:solidFill>
                <a:latin typeface="Calibri" pitchFamily="34" charset="0"/>
              </a:rPr>
              <a:t>(законными представителями),</a:t>
            </a:r>
            <a:endParaRPr lang="ru-RU" sz="3600">
              <a:latin typeface="Calibri" pitchFamily="34" charset="0"/>
            </a:endParaRPr>
          </a:p>
          <a:p>
            <a:pPr marL="11113" algn="ctr"/>
            <a:r>
              <a:rPr lang="ru-RU" sz="3600">
                <a:solidFill>
                  <a:srgbClr val="001F5F"/>
                </a:solidFill>
                <a:latin typeface="Calibri" pitchFamily="34" charset="0"/>
              </a:rPr>
              <a:t>подаётся лично обучающимися на  основании документа,  удостоверяющего их личность</a:t>
            </a:r>
            <a:endParaRPr lang="ru-RU" sz="3600">
              <a:latin typeface="Calibri" pitchFamily="34" charset="0"/>
            </a:endParaRPr>
          </a:p>
          <a:p>
            <a:pPr marL="11113" algn="ctr"/>
            <a:r>
              <a:rPr lang="ru-RU" sz="36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>
                <a:solidFill>
                  <a:srgbClr val="FF0000"/>
                </a:solidFill>
                <a:latin typeface="Calibri" pitchFamily="34" charset="0"/>
              </a:rPr>
              <a:t>не позднее 1 марта 2018 года</a:t>
            </a:r>
            <a:endParaRPr lang="ru-RU" sz="3600">
              <a:latin typeface="Calibri" pitchFamily="34" charset="0"/>
            </a:endParaRPr>
          </a:p>
        </p:txBody>
      </p:sp>
      <p:sp>
        <p:nvSpPr>
          <p:cNvPr id="21508" name="object 5"/>
          <p:cNvSpPr>
            <a:spLocks noChangeArrowheads="1"/>
          </p:cNvSpPr>
          <p:nvPr/>
        </p:nvSpPr>
        <p:spPr bwMode="auto">
          <a:xfrm>
            <a:off x="52388" y="4019550"/>
            <a:ext cx="1871662" cy="28384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bject 2"/>
          <p:cNvSpPr>
            <a:spLocks noChangeArrowheads="1"/>
          </p:cNvSpPr>
          <p:nvPr/>
        </p:nvSpPr>
        <p:spPr bwMode="auto">
          <a:xfrm>
            <a:off x="457200" y="1447800"/>
            <a:ext cx="8423275" cy="51482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1713" y="1482725"/>
            <a:ext cx="8067675" cy="1196975"/>
          </a:xfrm>
        </p:spPr>
        <p:txBody>
          <a:bodyPr tIns="159385"/>
          <a:lstStyle/>
          <a:p>
            <a:pPr marL="12700" indent="246063" algn="just" eaLnBrk="1" hangingPunct="1">
              <a:lnSpc>
                <a:spcPct val="70000"/>
              </a:lnSpc>
              <a:spcBef>
                <a:spcPts val="1250"/>
              </a:spcBef>
            </a:pPr>
            <a:r>
              <a:rPr lang="ru-RU" sz="3200" b="0" smtClean="0">
                <a:solidFill>
                  <a:srgbClr val="001F5F"/>
                </a:solidFill>
                <a:latin typeface="Calibri" pitchFamily="34" charset="0"/>
              </a:rPr>
              <a:t>Обучающиеся вправе изменить (дополнить)  перечень указанных в заявлении экзаменов  только при наличии у них уважительных</a:t>
            </a:r>
            <a:endParaRPr lang="ru-RU" sz="3200" smtClean="0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1713" y="2506663"/>
            <a:ext cx="8067675" cy="5143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  <a:tabLst>
                <a:tab pos="1568450" algn="l"/>
                <a:tab pos="3417888" algn="l"/>
                <a:tab pos="4349750" algn="l"/>
                <a:tab pos="5519738" algn="l"/>
              </a:tabLst>
            </a:pPr>
            <a:r>
              <a:rPr lang="ru-RU" sz="3200">
                <a:solidFill>
                  <a:srgbClr val="001F5F"/>
                </a:solidFill>
                <a:latin typeface="Calibri" pitchFamily="34" charset="0"/>
              </a:rPr>
              <a:t>причин	(болезни	или	иных	обстоятельств,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1713" y="2847975"/>
            <a:ext cx="6019800" cy="5143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3200">
                <a:solidFill>
                  <a:srgbClr val="001F5F"/>
                </a:solidFill>
                <a:latin typeface="Calibri" pitchFamily="34" charset="0"/>
              </a:rPr>
              <a:t>подтвержденных документально).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4763" y="3725863"/>
            <a:ext cx="2482850" cy="5143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3200">
                <a:solidFill>
                  <a:srgbClr val="001F5F"/>
                </a:solidFill>
                <a:latin typeface="Calibri" pitchFamily="34" charset="0"/>
              </a:rPr>
              <a:t>Обучающийся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97325" y="3725863"/>
            <a:ext cx="1222375" cy="5143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3200">
                <a:solidFill>
                  <a:srgbClr val="001F5F"/>
                </a:solidFill>
                <a:latin typeface="Calibri" pitchFamily="34" charset="0"/>
              </a:rPr>
              <a:t>подает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7825" y="3725863"/>
            <a:ext cx="3609975" cy="51435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  <a:tabLst>
                <a:tab pos="2078038" algn="l"/>
                <a:tab pos="2538413" algn="l"/>
                <a:tab pos="3422650" algn="l"/>
              </a:tabLst>
            </a:pPr>
            <a:r>
              <a:rPr lang="ru-RU" sz="3200">
                <a:solidFill>
                  <a:srgbClr val="001F5F"/>
                </a:solidFill>
                <a:latin typeface="Calibri" pitchFamily="34" charset="0"/>
              </a:rPr>
              <a:t>заявление	в	ГЭК	с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1713" y="4067175"/>
            <a:ext cx="1865312" cy="5143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3200">
                <a:solidFill>
                  <a:srgbClr val="001F5F"/>
                </a:solidFill>
                <a:latin typeface="Calibri" pitchFamily="34" charset="0"/>
              </a:rPr>
              <a:t>указанием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84525" y="4067175"/>
            <a:ext cx="5883275" cy="5143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tabLst>
                <a:tab pos="2638425" algn="l"/>
                <a:tab pos="4411663" algn="l"/>
              </a:tabLst>
            </a:pPr>
            <a:r>
              <a:rPr lang="ru-RU" sz="3200">
                <a:solidFill>
                  <a:srgbClr val="001F5F"/>
                </a:solidFill>
                <a:latin typeface="Calibri" pitchFamily="34" charset="0"/>
              </a:rPr>
              <a:t>измененного	перечня	учебных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1713" y="4410075"/>
            <a:ext cx="8066087" cy="1847850"/>
          </a:xfrm>
          <a:prstGeom prst="rect">
            <a:avLst/>
          </a:prstGeom>
        </p:spPr>
        <p:txBody>
          <a:bodyPr lIns="0" tIns="159385" rIns="0" bIns="0">
            <a:spAutoFit/>
          </a:bodyPr>
          <a:lstStyle/>
          <a:p>
            <a:pPr marL="12700">
              <a:lnSpc>
                <a:spcPct val="70000"/>
              </a:lnSpc>
              <a:spcBef>
                <a:spcPts val="1250"/>
              </a:spcBef>
              <a:tabLst>
                <a:tab pos="2482850" algn="l"/>
              </a:tabLst>
            </a:pPr>
            <a:r>
              <a:rPr lang="ru-RU" sz="3200">
                <a:solidFill>
                  <a:srgbClr val="001F5F"/>
                </a:solidFill>
                <a:latin typeface="Calibri" pitchFamily="34" charset="0"/>
              </a:rPr>
              <a:t>предметов и	с указанием причин изменения  заявленного ранее перечня.</a:t>
            </a:r>
            <a:endParaRPr lang="ru-RU" sz="3200">
              <a:latin typeface="Calibri" pitchFamily="34" charset="0"/>
            </a:endParaRPr>
          </a:p>
          <a:p>
            <a:pPr marL="12700">
              <a:spcBef>
                <a:spcPts val="50"/>
              </a:spcBef>
              <a:tabLst>
                <a:tab pos="2482850" algn="l"/>
              </a:tabLst>
            </a:pPr>
            <a:endParaRPr lang="ru-RU" sz="29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70000"/>
              </a:lnSpc>
              <a:tabLst>
                <a:tab pos="2482850" algn="l"/>
              </a:tabLst>
            </a:pPr>
            <a:r>
              <a:rPr lang="ru-RU" sz="2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Заявление подается не позднее чем за месяц до  начала соответствующих экзаменов .</a:t>
            </a:r>
            <a:endParaRPr lang="ru-RU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9" name="object 12"/>
          <p:cNvSpPr>
            <a:spLocks noChangeArrowheads="1"/>
          </p:cNvSpPr>
          <p:nvPr/>
        </p:nvSpPr>
        <p:spPr bwMode="auto">
          <a:xfrm>
            <a:off x="685800" y="0"/>
            <a:ext cx="8077200" cy="17287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40" name="object 13"/>
          <p:cNvSpPr>
            <a:spLocks noChangeArrowheads="1"/>
          </p:cNvSpPr>
          <p:nvPr/>
        </p:nvSpPr>
        <p:spPr bwMode="auto">
          <a:xfrm>
            <a:off x="1282700" y="427038"/>
            <a:ext cx="7173913" cy="9890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bject 2"/>
          <p:cNvSpPr>
            <a:spLocks/>
          </p:cNvSpPr>
          <p:nvPr/>
        </p:nvSpPr>
        <p:spPr bwMode="auto">
          <a:xfrm>
            <a:off x="250825" y="692150"/>
            <a:ext cx="2562225" cy="390525"/>
          </a:xfrm>
          <a:custGeom>
            <a:avLst/>
            <a:gdLst/>
            <a:ahLst/>
            <a:cxnLst>
              <a:cxn ang="0">
                <a:pos x="0" y="390055"/>
              </a:cxn>
              <a:cxn ang="0">
                <a:pos x="2560447" y="390055"/>
              </a:cxn>
              <a:cxn ang="0">
                <a:pos x="2560447" y="0"/>
              </a:cxn>
              <a:cxn ang="0">
                <a:pos x="0" y="0"/>
              </a:cxn>
              <a:cxn ang="0">
                <a:pos x="0" y="390055"/>
              </a:cxn>
            </a:cxnLst>
            <a:rect l="0" t="0" r="r" b="b"/>
            <a:pathLst>
              <a:path w="2560955" h="390525">
                <a:moveTo>
                  <a:pt x="0" y="390055"/>
                </a:moveTo>
                <a:lnTo>
                  <a:pt x="2560447" y="390055"/>
                </a:lnTo>
                <a:lnTo>
                  <a:pt x="2560447" y="0"/>
                </a:lnTo>
                <a:lnTo>
                  <a:pt x="0" y="0"/>
                </a:lnTo>
                <a:lnTo>
                  <a:pt x="0" y="390055"/>
                </a:lnTo>
                <a:close/>
              </a:path>
            </a:pathLst>
          </a:custGeom>
          <a:solidFill>
            <a:srgbClr val="F5C04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54" name="object 3"/>
          <p:cNvSpPr>
            <a:spLocks/>
          </p:cNvSpPr>
          <p:nvPr/>
        </p:nvSpPr>
        <p:spPr bwMode="auto">
          <a:xfrm>
            <a:off x="2811463" y="692150"/>
            <a:ext cx="6332537" cy="390525"/>
          </a:xfrm>
          <a:custGeom>
            <a:avLst/>
            <a:gdLst/>
            <a:ahLst/>
            <a:cxnLst>
              <a:cxn ang="0">
                <a:pos x="0" y="390055"/>
              </a:cxn>
              <a:cxn ang="0">
                <a:pos x="6332093" y="390055"/>
              </a:cxn>
              <a:cxn ang="0">
                <a:pos x="6332093" y="0"/>
              </a:cxn>
              <a:cxn ang="0">
                <a:pos x="0" y="0"/>
              </a:cxn>
              <a:cxn ang="0">
                <a:pos x="0" y="390055"/>
              </a:cxn>
            </a:cxnLst>
            <a:rect l="0" t="0" r="r" b="b"/>
            <a:pathLst>
              <a:path w="6332220" h="390525">
                <a:moveTo>
                  <a:pt x="0" y="390055"/>
                </a:moveTo>
                <a:lnTo>
                  <a:pt x="6332093" y="390055"/>
                </a:lnTo>
                <a:lnTo>
                  <a:pt x="6332093" y="0"/>
                </a:lnTo>
                <a:lnTo>
                  <a:pt x="0" y="0"/>
                </a:lnTo>
                <a:lnTo>
                  <a:pt x="0" y="390055"/>
                </a:lnTo>
                <a:close/>
              </a:path>
            </a:pathLst>
          </a:custGeom>
          <a:solidFill>
            <a:srgbClr val="F5C04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55" name="object 4"/>
          <p:cNvSpPr>
            <a:spLocks/>
          </p:cNvSpPr>
          <p:nvPr/>
        </p:nvSpPr>
        <p:spPr bwMode="auto">
          <a:xfrm>
            <a:off x="250825" y="1082675"/>
            <a:ext cx="2562225" cy="390525"/>
          </a:xfrm>
          <a:custGeom>
            <a:avLst/>
            <a:gdLst/>
            <a:ahLst/>
            <a:cxnLst>
              <a:cxn ang="0">
                <a:pos x="0" y="390055"/>
              </a:cxn>
              <a:cxn ang="0">
                <a:pos x="2560447" y="390055"/>
              </a:cxn>
              <a:cxn ang="0">
                <a:pos x="2560447" y="0"/>
              </a:cxn>
              <a:cxn ang="0">
                <a:pos x="0" y="0"/>
              </a:cxn>
              <a:cxn ang="0">
                <a:pos x="0" y="390055"/>
              </a:cxn>
            </a:cxnLst>
            <a:rect l="0" t="0" r="r" b="b"/>
            <a:pathLst>
              <a:path w="2560955" h="390525">
                <a:moveTo>
                  <a:pt x="0" y="390055"/>
                </a:moveTo>
                <a:lnTo>
                  <a:pt x="2560447" y="390055"/>
                </a:lnTo>
                <a:lnTo>
                  <a:pt x="2560447" y="0"/>
                </a:lnTo>
                <a:lnTo>
                  <a:pt x="0" y="0"/>
                </a:lnTo>
                <a:lnTo>
                  <a:pt x="0" y="390055"/>
                </a:lnTo>
                <a:close/>
              </a:path>
            </a:pathLst>
          </a:custGeom>
          <a:solidFill>
            <a:srgbClr val="FCF4E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56" name="object 5"/>
          <p:cNvSpPr>
            <a:spLocks/>
          </p:cNvSpPr>
          <p:nvPr/>
        </p:nvSpPr>
        <p:spPr bwMode="auto">
          <a:xfrm>
            <a:off x="2811463" y="1082675"/>
            <a:ext cx="6332537" cy="390525"/>
          </a:xfrm>
          <a:custGeom>
            <a:avLst/>
            <a:gdLst/>
            <a:ahLst/>
            <a:cxnLst>
              <a:cxn ang="0">
                <a:pos x="0" y="390055"/>
              </a:cxn>
              <a:cxn ang="0">
                <a:pos x="6332093" y="390055"/>
              </a:cxn>
              <a:cxn ang="0">
                <a:pos x="6332093" y="0"/>
              </a:cxn>
              <a:cxn ang="0">
                <a:pos x="0" y="0"/>
              </a:cxn>
              <a:cxn ang="0">
                <a:pos x="0" y="390055"/>
              </a:cxn>
            </a:cxnLst>
            <a:rect l="0" t="0" r="r" b="b"/>
            <a:pathLst>
              <a:path w="6332220" h="390525">
                <a:moveTo>
                  <a:pt x="0" y="390055"/>
                </a:moveTo>
                <a:lnTo>
                  <a:pt x="6332093" y="390055"/>
                </a:lnTo>
                <a:lnTo>
                  <a:pt x="6332093" y="0"/>
                </a:lnTo>
                <a:lnTo>
                  <a:pt x="0" y="0"/>
                </a:lnTo>
                <a:lnTo>
                  <a:pt x="0" y="390055"/>
                </a:lnTo>
                <a:close/>
              </a:path>
            </a:pathLst>
          </a:custGeom>
          <a:solidFill>
            <a:srgbClr val="FCF4E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57" name="object 6"/>
          <p:cNvSpPr>
            <a:spLocks/>
          </p:cNvSpPr>
          <p:nvPr/>
        </p:nvSpPr>
        <p:spPr bwMode="auto">
          <a:xfrm>
            <a:off x="250825" y="1473200"/>
            <a:ext cx="2562225" cy="390525"/>
          </a:xfrm>
          <a:custGeom>
            <a:avLst/>
            <a:gdLst/>
            <a:ahLst/>
            <a:cxnLst>
              <a:cxn ang="0">
                <a:pos x="0" y="390055"/>
              </a:cxn>
              <a:cxn ang="0">
                <a:pos x="2560447" y="390055"/>
              </a:cxn>
              <a:cxn ang="0">
                <a:pos x="2560447" y="0"/>
              </a:cxn>
              <a:cxn ang="0">
                <a:pos x="0" y="0"/>
              </a:cxn>
              <a:cxn ang="0">
                <a:pos x="0" y="390055"/>
              </a:cxn>
            </a:cxnLst>
            <a:rect l="0" t="0" r="r" b="b"/>
            <a:pathLst>
              <a:path w="2560955" h="390525">
                <a:moveTo>
                  <a:pt x="0" y="390055"/>
                </a:moveTo>
                <a:lnTo>
                  <a:pt x="2560447" y="390055"/>
                </a:lnTo>
                <a:lnTo>
                  <a:pt x="2560447" y="0"/>
                </a:lnTo>
                <a:lnTo>
                  <a:pt x="0" y="0"/>
                </a:lnTo>
                <a:lnTo>
                  <a:pt x="0" y="39005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58" name="object 7"/>
          <p:cNvSpPr>
            <a:spLocks/>
          </p:cNvSpPr>
          <p:nvPr/>
        </p:nvSpPr>
        <p:spPr bwMode="auto">
          <a:xfrm>
            <a:off x="2811463" y="1473200"/>
            <a:ext cx="6332537" cy="390525"/>
          </a:xfrm>
          <a:custGeom>
            <a:avLst/>
            <a:gdLst/>
            <a:ahLst/>
            <a:cxnLst>
              <a:cxn ang="0">
                <a:pos x="0" y="390055"/>
              </a:cxn>
              <a:cxn ang="0">
                <a:pos x="6332093" y="390055"/>
              </a:cxn>
              <a:cxn ang="0">
                <a:pos x="6332093" y="0"/>
              </a:cxn>
              <a:cxn ang="0">
                <a:pos x="0" y="0"/>
              </a:cxn>
              <a:cxn ang="0">
                <a:pos x="0" y="390055"/>
              </a:cxn>
            </a:cxnLst>
            <a:rect l="0" t="0" r="r" b="b"/>
            <a:pathLst>
              <a:path w="6332220" h="390525">
                <a:moveTo>
                  <a:pt x="0" y="390055"/>
                </a:moveTo>
                <a:lnTo>
                  <a:pt x="6332093" y="390055"/>
                </a:lnTo>
                <a:lnTo>
                  <a:pt x="6332093" y="0"/>
                </a:lnTo>
                <a:lnTo>
                  <a:pt x="0" y="0"/>
                </a:lnTo>
                <a:lnTo>
                  <a:pt x="0" y="39005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59" name="object 8"/>
          <p:cNvSpPr>
            <a:spLocks/>
          </p:cNvSpPr>
          <p:nvPr/>
        </p:nvSpPr>
        <p:spPr bwMode="auto">
          <a:xfrm>
            <a:off x="250825" y="1862138"/>
            <a:ext cx="2562225" cy="390525"/>
          </a:xfrm>
          <a:custGeom>
            <a:avLst/>
            <a:gdLst/>
            <a:ahLst/>
            <a:cxnLst>
              <a:cxn ang="0">
                <a:pos x="0" y="390055"/>
              </a:cxn>
              <a:cxn ang="0">
                <a:pos x="2560447" y="390055"/>
              </a:cxn>
              <a:cxn ang="0">
                <a:pos x="2560447" y="0"/>
              </a:cxn>
              <a:cxn ang="0">
                <a:pos x="0" y="0"/>
              </a:cxn>
              <a:cxn ang="0">
                <a:pos x="0" y="390055"/>
              </a:cxn>
            </a:cxnLst>
            <a:rect l="0" t="0" r="r" b="b"/>
            <a:pathLst>
              <a:path w="2560955" h="390525">
                <a:moveTo>
                  <a:pt x="0" y="390055"/>
                </a:moveTo>
                <a:lnTo>
                  <a:pt x="2560447" y="390055"/>
                </a:lnTo>
                <a:lnTo>
                  <a:pt x="2560447" y="0"/>
                </a:lnTo>
                <a:lnTo>
                  <a:pt x="0" y="0"/>
                </a:lnTo>
                <a:lnTo>
                  <a:pt x="0" y="390055"/>
                </a:lnTo>
                <a:close/>
              </a:path>
            </a:pathLst>
          </a:custGeom>
          <a:solidFill>
            <a:srgbClr val="FCF4E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60" name="object 9"/>
          <p:cNvSpPr>
            <a:spLocks/>
          </p:cNvSpPr>
          <p:nvPr/>
        </p:nvSpPr>
        <p:spPr bwMode="auto">
          <a:xfrm>
            <a:off x="2811463" y="1862138"/>
            <a:ext cx="6332537" cy="390525"/>
          </a:xfrm>
          <a:custGeom>
            <a:avLst/>
            <a:gdLst/>
            <a:ahLst/>
            <a:cxnLst>
              <a:cxn ang="0">
                <a:pos x="0" y="390055"/>
              </a:cxn>
              <a:cxn ang="0">
                <a:pos x="6332093" y="390055"/>
              </a:cxn>
              <a:cxn ang="0">
                <a:pos x="6332093" y="0"/>
              </a:cxn>
              <a:cxn ang="0">
                <a:pos x="0" y="0"/>
              </a:cxn>
              <a:cxn ang="0">
                <a:pos x="0" y="390055"/>
              </a:cxn>
            </a:cxnLst>
            <a:rect l="0" t="0" r="r" b="b"/>
            <a:pathLst>
              <a:path w="6332220" h="390525">
                <a:moveTo>
                  <a:pt x="0" y="390055"/>
                </a:moveTo>
                <a:lnTo>
                  <a:pt x="6332093" y="390055"/>
                </a:lnTo>
                <a:lnTo>
                  <a:pt x="6332093" y="0"/>
                </a:lnTo>
                <a:lnTo>
                  <a:pt x="0" y="0"/>
                </a:lnTo>
                <a:lnTo>
                  <a:pt x="0" y="390055"/>
                </a:lnTo>
                <a:close/>
              </a:path>
            </a:pathLst>
          </a:custGeom>
          <a:solidFill>
            <a:srgbClr val="FCF4E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61" name="object 10"/>
          <p:cNvSpPr>
            <a:spLocks/>
          </p:cNvSpPr>
          <p:nvPr/>
        </p:nvSpPr>
        <p:spPr bwMode="auto">
          <a:xfrm>
            <a:off x="250825" y="2252663"/>
            <a:ext cx="2562225" cy="390525"/>
          </a:xfrm>
          <a:custGeom>
            <a:avLst/>
            <a:gdLst/>
            <a:ahLst/>
            <a:cxnLst>
              <a:cxn ang="0">
                <a:pos x="0" y="390055"/>
              </a:cxn>
              <a:cxn ang="0">
                <a:pos x="2560447" y="390055"/>
              </a:cxn>
              <a:cxn ang="0">
                <a:pos x="2560447" y="0"/>
              </a:cxn>
              <a:cxn ang="0">
                <a:pos x="0" y="0"/>
              </a:cxn>
              <a:cxn ang="0">
                <a:pos x="0" y="390055"/>
              </a:cxn>
            </a:cxnLst>
            <a:rect l="0" t="0" r="r" b="b"/>
            <a:pathLst>
              <a:path w="2560955" h="390525">
                <a:moveTo>
                  <a:pt x="0" y="390055"/>
                </a:moveTo>
                <a:lnTo>
                  <a:pt x="2560447" y="390055"/>
                </a:lnTo>
                <a:lnTo>
                  <a:pt x="2560447" y="0"/>
                </a:lnTo>
                <a:lnTo>
                  <a:pt x="0" y="0"/>
                </a:lnTo>
                <a:lnTo>
                  <a:pt x="0" y="39005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62" name="object 11"/>
          <p:cNvSpPr>
            <a:spLocks/>
          </p:cNvSpPr>
          <p:nvPr/>
        </p:nvSpPr>
        <p:spPr bwMode="auto">
          <a:xfrm>
            <a:off x="2811463" y="2252663"/>
            <a:ext cx="6332537" cy="390525"/>
          </a:xfrm>
          <a:custGeom>
            <a:avLst/>
            <a:gdLst/>
            <a:ahLst/>
            <a:cxnLst>
              <a:cxn ang="0">
                <a:pos x="0" y="390055"/>
              </a:cxn>
              <a:cxn ang="0">
                <a:pos x="6332093" y="390055"/>
              </a:cxn>
              <a:cxn ang="0">
                <a:pos x="6332093" y="0"/>
              </a:cxn>
              <a:cxn ang="0">
                <a:pos x="0" y="0"/>
              </a:cxn>
              <a:cxn ang="0">
                <a:pos x="0" y="390055"/>
              </a:cxn>
            </a:cxnLst>
            <a:rect l="0" t="0" r="r" b="b"/>
            <a:pathLst>
              <a:path w="6332220" h="390525">
                <a:moveTo>
                  <a:pt x="0" y="390055"/>
                </a:moveTo>
                <a:lnTo>
                  <a:pt x="6332093" y="390055"/>
                </a:lnTo>
                <a:lnTo>
                  <a:pt x="6332093" y="0"/>
                </a:lnTo>
                <a:lnTo>
                  <a:pt x="0" y="0"/>
                </a:lnTo>
                <a:lnTo>
                  <a:pt x="0" y="39005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63" name="object 12"/>
          <p:cNvSpPr>
            <a:spLocks/>
          </p:cNvSpPr>
          <p:nvPr/>
        </p:nvSpPr>
        <p:spPr bwMode="auto">
          <a:xfrm>
            <a:off x="250825" y="2643188"/>
            <a:ext cx="2562225" cy="390525"/>
          </a:xfrm>
          <a:custGeom>
            <a:avLst/>
            <a:gdLst/>
            <a:ahLst/>
            <a:cxnLst>
              <a:cxn ang="0">
                <a:pos x="0" y="390055"/>
              </a:cxn>
              <a:cxn ang="0">
                <a:pos x="2560447" y="390055"/>
              </a:cxn>
              <a:cxn ang="0">
                <a:pos x="2560447" y="0"/>
              </a:cxn>
              <a:cxn ang="0">
                <a:pos x="0" y="0"/>
              </a:cxn>
              <a:cxn ang="0">
                <a:pos x="0" y="390055"/>
              </a:cxn>
            </a:cxnLst>
            <a:rect l="0" t="0" r="r" b="b"/>
            <a:pathLst>
              <a:path w="2560955" h="390525">
                <a:moveTo>
                  <a:pt x="0" y="390055"/>
                </a:moveTo>
                <a:lnTo>
                  <a:pt x="2560447" y="390055"/>
                </a:lnTo>
                <a:lnTo>
                  <a:pt x="2560447" y="0"/>
                </a:lnTo>
                <a:lnTo>
                  <a:pt x="0" y="0"/>
                </a:lnTo>
                <a:lnTo>
                  <a:pt x="0" y="390055"/>
                </a:lnTo>
                <a:close/>
              </a:path>
            </a:pathLst>
          </a:custGeom>
          <a:solidFill>
            <a:srgbClr val="FCF4E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64" name="object 13"/>
          <p:cNvSpPr>
            <a:spLocks/>
          </p:cNvSpPr>
          <p:nvPr/>
        </p:nvSpPr>
        <p:spPr bwMode="auto">
          <a:xfrm>
            <a:off x="2811463" y="2643188"/>
            <a:ext cx="6332537" cy="390525"/>
          </a:xfrm>
          <a:custGeom>
            <a:avLst/>
            <a:gdLst/>
            <a:ahLst/>
            <a:cxnLst>
              <a:cxn ang="0">
                <a:pos x="0" y="390055"/>
              </a:cxn>
              <a:cxn ang="0">
                <a:pos x="6332093" y="390055"/>
              </a:cxn>
              <a:cxn ang="0">
                <a:pos x="6332093" y="0"/>
              </a:cxn>
              <a:cxn ang="0">
                <a:pos x="0" y="0"/>
              </a:cxn>
              <a:cxn ang="0">
                <a:pos x="0" y="390055"/>
              </a:cxn>
            </a:cxnLst>
            <a:rect l="0" t="0" r="r" b="b"/>
            <a:pathLst>
              <a:path w="6332220" h="390525">
                <a:moveTo>
                  <a:pt x="0" y="390055"/>
                </a:moveTo>
                <a:lnTo>
                  <a:pt x="6332093" y="390055"/>
                </a:lnTo>
                <a:lnTo>
                  <a:pt x="6332093" y="0"/>
                </a:lnTo>
                <a:lnTo>
                  <a:pt x="0" y="0"/>
                </a:lnTo>
                <a:lnTo>
                  <a:pt x="0" y="390055"/>
                </a:lnTo>
                <a:close/>
              </a:path>
            </a:pathLst>
          </a:custGeom>
          <a:solidFill>
            <a:srgbClr val="FCF4E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65" name="object 14"/>
          <p:cNvSpPr>
            <a:spLocks/>
          </p:cNvSpPr>
          <p:nvPr/>
        </p:nvSpPr>
        <p:spPr bwMode="auto">
          <a:xfrm>
            <a:off x="250825" y="3422650"/>
            <a:ext cx="2562225" cy="781050"/>
          </a:xfrm>
          <a:custGeom>
            <a:avLst/>
            <a:gdLst/>
            <a:ahLst/>
            <a:cxnLst>
              <a:cxn ang="0">
                <a:pos x="0" y="780122"/>
              </a:cxn>
              <a:cxn ang="0">
                <a:pos x="2560447" y="780122"/>
              </a:cxn>
              <a:cxn ang="0">
                <a:pos x="2560447" y="0"/>
              </a:cxn>
              <a:cxn ang="0">
                <a:pos x="0" y="0"/>
              </a:cxn>
              <a:cxn ang="0">
                <a:pos x="0" y="780122"/>
              </a:cxn>
            </a:cxnLst>
            <a:rect l="0" t="0" r="r" b="b"/>
            <a:pathLst>
              <a:path w="2560955" h="780414">
                <a:moveTo>
                  <a:pt x="0" y="780122"/>
                </a:moveTo>
                <a:lnTo>
                  <a:pt x="2560447" y="780122"/>
                </a:lnTo>
                <a:lnTo>
                  <a:pt x="2560447" y="0"/>
                </a:lnTo>
                <a:lnTo>
                  <a:pt x="0" y="0"/>
                </a:lnTo>
                <a:lnTo>
                  <a:pt x="0" y="780122"/>
                </a:lnTo>
                <a:close/>
              </a:path>
            </a:pathLst>
          </a:custGeom>
          <a:solidFill>
            <a:srgbClr val="FCF4E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66" name="object 15"/>
          <p:cNvSpPr>
            <a:spLocks/>
          </p:cNvSpPr>
          <p:nvPr/>
        </p:nvSpPr>
        <p:spPr bwMode="auto">
          <a:xfrm>
            <a:off x="2811463" y="3422650"/>
            <a:ext cx="6332537" cy="781050"/>
          </a:xfrm>
          <a:custGeom>
            <a:avLst/>
            <a:gdLst/>
            <a:ahLst/>
            <a:cxnLst>
              <a:cxn ang="0">
                <a:pos x="0" y="780122"/>
              </a:cxn>
              <a:cxn ang="0">
                <a:pos x="6332093" y="780122"/>
              </a:cxn>
              <a:cxn ang="0">
                <a:pos x="6332093" y="0"/>
              </a:cxn>
              <a:cxn ang="0">
                <a:pos x="0" y="0"/>
              </a:cxn>
              <a:cxn ang="0">
                <a:pos x="0" y="780122"/>
              </a:cxn>
            </a:cxnLst>
            <a:rect l="0" t="0" r="r" b="b"/>
            <a:pathLst>
              <a:path w="6332220" h="780414">
                <a:moveTo>
                  <a:pt x="0" y="780122"/>
                </a:moveTo>
                <a:lnTo>
                  <a:pt x="6332093" y="780122"/>
                </a:lnTo>
                <a:lnTo>
                  <a:pt x="6332093" y="0"/>
                </a:lnTo>
                <a:lnTo>
                  <a:pt x="0" y="0"/>
                </a:lnTo>
                <a:lnTo>
                  <a:pt x="0" y="780122"/>
                </a:lnTo>
                <a:close/>
              </a:path>
            </a:pathLst>
          </a:custGeom>
          <a:solidFill>
            <a:srgbClr val="FCF4E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67" name="object 16"/>
          <p:cNvSpPr>
            <a:spLocks/>
          </p:cNvSpPr>
          <p:nvPr/>
        </p:nvSpPr>
        <p:spPr bwMode="auto">
          <a:xfrm>
            <a:off x="250825" y="4983163"/>
            <a:ext cx="2562225" cy="390525"/>
          </a:xfrm>
          <a:custGeom>
            <a:avLst/>
            <a:gdLst/>
            <a:ahLst/>
            <a:cxnLst>
              <a:cxn ang="0">
                <a:pos x="0" y="390055"/>
              </a:cxn>
              <a:cxn ang="0">
                <a:pos x="2560447" y="390055"/>
              </a:cxn>
              <a:cxn ang="0">
                <a:pos x="2560447" y="0"/>
              </a:cxn>
              <a:cxn ang="0">
                <a:pos x="0" y="0"/>
              </a:cxn>
              <a:cxn ang="0">
                <a:pos x="0" y="390055"/>
              </a:cxn>
            </a:cxnLst>
            <a:rect l="0" t="0" r="r" b="b"/>
            <a:pathLst>
              <a:path w="2560955" h="390525">
                <a:moveTo>
                  <a:pt x="0" y="390055"/>
                </a:moveTo>
                <a:lnTo>
                  <a:pt x="2560447" y="390055"/>
                </a:lnTo>
                <a:lnTo>
                  <a:pt x="2560447" y="0"/>
                </a:lnTo>
                <a:lnTo>
                  <a:pt x="0" y="0"/>
                </a:lnTo>
                <a:lnTo>
                  <a:pt x="0" y="390055"/>
                </a:lnTo>
                <a:close/>
              </a:path>
            </a:pathLst>
          </a:custGeom>
          <a:solidFill>
            <a:srgbClr val="FCF4E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68" name="object 17"/>
          <p:cNvSpPr>
            <a:spLocks/>
          </p:cNvSpPr>
          <p:nvPr/>
        </p:nvSpPr>
        <p:spPr bwMode="auto">
          <a:xfrm>
            <a:off x="2811463" y="4983163"/>
            <a:ext cx="6332537" cy="390525"/>
          </a:xfrm>
          <a:custGeom>
            <a:avLst/>
            <a:gdLst/>
            <a:ahLst/>
            <a:cxnLst>
              <a:cxn ang="0">
                <a:pos x="0" y="390055"/>
              </a:cxn>
              <a:cxn ang="0">
                <a:pos x="6332093" y="390055"/>
              </a:cxn>
              <a:cxn ang="0">
                <a:pos x="6332093" y="0"/>
              </a:cxn>
              <a:cxn ang="0">
                <a:pos x="0" y="0"/>
              </a:cxn>
              <a:cxn ang="0">
                <a:pos x="0" y="390055"/>
              </a:cxn>
            </a:cxnLst>
            <a:rect l="0" t="0" r="r" b="b"/>
            <a:pathLst>
              <a:path w="6332220" h="390525">
                <a:moveTo>
                  <a:pt x="0" y="390055"/>
                </a:moveTo>
                <a:lnTo>
                  <a:pt x="6332093" y="390055"/>
                </a:lnTo>
                <a:lnTo>
                  <a:pt x="6332093" y="0"/>
                </a:lnTo>
                <a:lnTo>
                  <a:pt x="0" y="0"/>
                </a:lnTo>
                <a:lnTo>
                  <a:pt x="0" y="390055"/>
                </a:lnTo>
                <a:close/>
              </a:path>
            </a:pathLst>
          </a:custGeom>
          <a:solidFill>
            <a:srgbClr val="FCF4E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69" name="object 18"/>
          <p:cNvSpPr>
            <a:spLocks/>
          </p:cNvSpPr>
          <p:nvPr/>
        </p:nvSpPr>
        <p:spPr bwMode="auto">
          <a:xfrm>
            <a:off x="2811463" y="685800"/>
            <a:ext cx="0" cy="6172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171688"/>
              </a:cxn>
            </a:cxnLst>
            <a:rect l="0" t="0" r="r" b="b"/>
            <a:pathLst>
              <a:path h="6172200">
                <a:moveTo>
                  <a:pt x="0" y="0"/>
                </a:moveTo>
                <a:lnTo>
                  <a:pt x="0" y="617168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70" name="object 19"/>
          <p:cNvSpPr>
            <a:spLocks/>
          </p:cNvSpPr>
          <p:nvPr/>
        </p:nvSpPr>
        <p:spPr bwMode="auto">
          <a:xfrm>
            <a:off x="244475" y="1082675"/>
            <a:ext cx="88995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898826" y="0"/>
              </a:cxn>
            </a:cxnLst>
            <a:rect l="0" t="0" r="r" b="b"/>
            <a:pathLst>
              <a:path w="8898890">
                <a:moveTo>
                  <a:pt x="0" y="0"/>
                </a:moveTo>
                <a:lnTo>
                  <a:pt x="889882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71" name="object 20"/>
          <p:cNvSpPr>
            <a:spLocks/>
          </p:cNvSpPr>
          <p:nvPr/>
        </p:nvSpPr>
        <p:spPr bwMode="auto">
          <a:xfrm>
            <a:off x="244475" y="1473200"/>
            <a:ext cx="88995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898826" y="0"/>
              </a:cxn>
            </a:cxnLst>
            <a:rect l="0" t="0" r="r" b="b"/>
            <a:pathLst>
              <a:path w="8898890">
                <a:moveTo>
                  <a:pt x="0" y="0"/>
                </a:moveTo>
                <a:lnTo>
                  <a:pt x="889882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72" name="object 21"/>
          <p:cNvSpPr>
            <a:spLocks/>
          </p:cNvSpPr>
          <p:nvPr/>
        </p:nvSpPr>
        <p:spPr bwMode="auto">
          <a:xfrm>
            <a:off x="244475" y="1862138"/>
            <a:ext cx="88995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898826" y="0"/>
              </a:cxn>
            </a:cxnLst>
            <a:rect l="0" t="0" r="r" b="b"/>
            <a:pathLst>
              <a:path w="8898890">
                <a:moveTo>
                  <a:pt x="0" y="0"/>
                </a:moveTo>
                <a:lnTo>
                  <a:pt x="889882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73" name="object 22"/>
          <p:cNvSpPr>
            <a:spLocks/>
          </p:cNvSpPr>
          <p:nvPr/>
        </p:nvSpPr>
        <p:spPr bwMode="auto">
          <a:xfrm>
            <a:off x="244475" y="2252663"/>
            <a:ext cx="88995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898826" y="0"/>
              </a:cxn>
            </a:cxnLst>
            <a:rect l="0" t="0" r="r" b="b"/>
            <a:pathLst>
              <a:path w="8898890">
                <a:moveTo>
                  <a:pt x="0" y="0"/>
                </a:moveTo>
                <a:lnTo>
                  <a:pt x="889882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74" name="object 23"/>
          <p:cNvSpPr>
            <a:spLocks/>
          </p:cNvSpPr>
          <p:nvPr/>
        </p:nvSpPr>
        <p:spPr bwMode="auto">
          <a:xfrm>
            <a:off x="244475" y="2643188"/>
            <a:ext cx="88995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898826" y="0"/>
              </a:cxn>
            </a:cxnLst>
            <a:rect l="0" t="0" r="r" b="b"/>
            <a:pathLst>
              <a:path w="8898890">
                <a:moveTo>
                  <a:pt x="0" y="0"/>
                </a:moveTo>
                <a:lnTo>
                  <a:pt x="889882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75" name="object 24"/>
          <p:cNvSpPr>
            <a:spLocks/>
          </p:cNvSpPr>
          <p:nvPr/>
        </p:nvSpPr>
        <p:spPr bwMode="auto">
          <a:xfrm>
            <a:off x="244475" y="3033713"/>
            <a:ext cx="88995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898826" y="0"/>
              </a:cxn>
            </a:cxnLst>
            <a:rect l="0" t="0" r="r" b="b"/>
            <a:pathLst>
              <a:path w="8898890">
                <a:moveTo>
                  <a:pt x="0" y="0"/>
                </a:moveTo>
                <a:lnTo>
                  <a:pt x="889882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76" name="object 25"/>
          <p:cNvSpPr>
            <a:spLocks/>
          </p:cNvSpPr>
          <p:nvPr/>
        </p:nvSpPr>
        <p:spPr bwMode="auto">
          <a:xfrm>
            <a:off x="244475" y="3422650"/>
            <a:ext cx="88995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898826" y="0"/>
              </a:cxn>
            </a:cxnLst>
            <a:rect l="0" t="0" r="r" b="b"/>
            <a:pathLst>
              <a:path w="8898890">
                <a:moveTo>
                  <a:pt x="0" y="0"/>
                </a:moveTo>
                <a:lnTo>
                  <a:pt x="889882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77" name="object 26"/>
          <p:cNvSpPr>
            <a:spLocks/>
          </p:cNvSpPr>
          <p:nvPr/>
        </p:nvSpPr>
        <p:spPr bwMode="auto">
          <a:xfrm>
            <a:off x="244475" y="4203700"/>
            <a:ext cx="88995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898826" y="0"/>
              </a:cxn>
            </a:cxnLst>
            <a:rect l="0" t="0" r="r" b="b"/>
            <a:pathLst>
              <a:path w="8898890">
                <a:moveTo>
                  <a:pt x="0" y="0"/>
                </a:moveTo>
                <a:lnTo>
                  <a:pt x="889882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78" name="object 27"/>
          <p:cNvSpPr>
            <a:spLocks/>
          </p:cNvSpPr>
          <p:nvPr/>
        </p:nvSpPr>
        <p:spPr bwMode="auto">
          <a:xfrm>
            <a:off x="244475" y="4983163"/>
            <a:ext cx="88995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898826" y="0"/>
              </a:cxn>
            </a:cxnLst>
            <a:rect l="0" t="0" r="r" b="b"/>
            <a:pathLst>
              <a:path w="8898890">
                <a:moveTo>
                  <a:pt x="0" y="0"/>
                </a:moveTo>
                <a:lnTo>
                  <a:pt x="889882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79" name="object 28"/>
          <p:cNvSpPr>
            <a:spLocks/>
          </p:cNvSpPr>
          <p:nvPr/>
        </p:nvSpPr>
        <p:spPr bwMode="auto">
          <a:xfrm>
            <a:off x="244475" y="5373688"/>
            <a:ext cx="88995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898826" y="0"/>
              </a:cxn>
            </a:cxnLst>
            <a:rect l="0" t="0" r="r" b="b"/>
            <a:pathLst>
              <a:path w="8898890">
                <a:moveTo>
                  <a:pt x="0" y="0"/>
                </a:moveTo>
                <a:lnTo>
                  <a:pt x="889882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80" name="object 29"/>
          <p:cNvSpPr>
            <a:spLocks/>
          </p:cNvSpPr>
          <p:nvPr/>
        </p:nvSpPr>
        <p:spPr bwMode="auto">
          <a:xfrm>
            <a:off x="244475" y="6115050"/>
            <a:ext cx="88995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898826" y="0"/>
              </a:cxn>
            </a:cxnLst>
            <a:rect l="0" t="0" r="r" b="b"/>
            <a:pathLst>
              <a:path w="8898890">
                <a:moveTo>
                  <a:pt x="0" y="0"/>
                </a:moveTo>
                <a:lnTo>
                  <a:pt x="889882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81" name="object 30"/>
          <p:cNvSpPr>
            <a:spLocks/>
          </p:cNvSpPr>
          <p:nvPr/>
        </p:nvSpPr>
        <p:spPr bwMode="auto">
          <a:xfrm>
            <a:off x="250825" y="685800"/>
            <a:ext cx="0" cy="6172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171688"/>
              </a:cxn>
            </a:cxnLst>
            <a:rect l="0" t="0" r="r" b="b"/>
            <a:pathLst>
              <a:path h="6172200">
                <a:moveTo>
                  <a:pt x="0" y="0"/>
                </a:moveTo>
                <a:lnTo>
                  <a:pt x="0" y="617168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82" name="object 31"/>
          <p:cNvSpPr>
            <a:spLocks/>
          </p:cNvSpPr>
          <p:nvPr/>
        </p:nvSpPr>
        <p:spPr bwMode="auto">
          <a:xfrm>
            <a:off x="9140825" y="685800"/>
            <a:ext cx="0" cy="6172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171688"/>
              </a:cxn>
            </a:cxnLst>
            <a:rect l="0" t="0" r="r" b="b"/>
            <a:pathLst>
              <a:path h="6172200">
                <a:moveTo>
                  <a:pt x="0" y="0"/>
                </a:moveTo>
                <a:lnTo>
                  <a:pt x="0" y="617168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83" name="object 32"/>
          <p:cNvSpPr>
            <a:spLocks/>
          </p:cNvSpPr>
          <p:nvPr/>
        </p:nvSpPr>
        <p:spPr bwMode="auto">
          <a:xfrm>
            <a:off x="244475" y="692150"/>
            <a:ext cx="88995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898826" y="0"/>
              </a:cxn>
            </a:cxnLst>
            <a:rect l="0" t="0" r="r" b="b"/>
            <a:pathLst>
              <a:path w="8898890">
                <a:moveTo>
                  <a:pt x="0" y="0"/>
                </a:moveTo>
                <a:lnTo>
                  <a:pt x="889882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3" name="object 33"/>
          <p:cNvSpPr txBox="1"/>
          <p:nvPr/>
        </p:nvSpPr>
        <p:spPr>
          <a:xfrm>
            <a:off x="295275" y="1052513"/>
            <a:ext cx="898525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b="1">
                <a:latin typeface="Candara" pitchFamily="34" charset="0"/>
              </a:rPr>
              <a:t>25 мая</a:t>
            </a:r>
            <a:endParaRPr lang="ru-RU" sz="2400">
              <a:latin typeface="Candara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55913" y="1058863"/>
            <a:ext cx="2820987" cy="3921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b="1" spc="-5" dirty="0">
                <a:latin typeface="Times New Roman"/>
                <a:cs typeface="Times New Roman"/>
              </a:rPr>
              <a:t>иностранные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языки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5275" y="1441450"/>
            <a:ext cx="915988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b="1">
                <a:latin typeface="Candara" pitchFamily="34" charset="0"/>
              </a:rPr>
              <a:t>26 мая</a:t>
            </a:r>
            <a:endParaRPr lang="ru-RU" sz="2400">
              <a:latin typeface="Candara" pitchFamily="34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855913" y="1449388"/>
            <a:ext cx="2820987" cy="3921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b="1" spc="-5" dirty="0">
                <a:latin typeface="Times New Roman"/>
                <a:cs typeface="Times New Roman"/>
              </a:rPr>
              <a:t>иностранные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языки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5275" y="1831975"/>
            <a:ext cx="914400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b="1">
                <a:solidFill>
                  <a:srgbClr val="FF0000"/>
                </a:solidFill>
                <a:latin typeface="Candara" pitchFamily="34" charset="0"/>
              </a:rPr>
              <a:t>29 мая</a:t>
            </a:r>
            <a:endParaRPr lang="ru-RU" sz="2400">
              <a:latin typeface="Candara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855913" y="1839913"/>
            <a:ext cx="1912937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русский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язык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95275" y="2220913"/>
            <a:ext cx="852488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b="1">
                <a:latin typeface="Candara" pitchFamily="34" charset="0"/>
              </a:rPr>
              <a:t>31 мая</a:t>
            </a:r>
            <a:endParaRPr lang="ru-RU" sz="2400">
              <a:latin typeface="Candara" pitchFamily="34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55913" y="2230438"/>
            <a:ext cx="5329237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b="1" spc="-10" dirty="0">
                <a:latin typeface="Times New Roman"/>
                <a:cs typeface="Times New Roman"/>
              </a:rPr>
              <a:t>история, биология, </a:t>
            </a:r>
            <a:r>
              <a:rPr sz="2400" b="1" spc="-15" dirty="0">
                <a:latin typeface="Times New Roman"/>
                <a:cs typeface="Times New Roman"/>
              </a:rPr>
              <a:t>физика,</a:t>
            </a:r>
            <a:r>
              <a:rPr sz="2400" b="1" spc="15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география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5275" y="2613025"/>
            <a:ext cx="958850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b="1">
                <a:latin typeface="Candara" pitchFamily="34" charset="0"/>
              </a:rPr>
              <a:t>2 июня</a:t>
            </a:r>
            <a:endParaRPr lang="ru-RU" sz="2400">
              <a:latin typeface="Candara" pitchFamily="34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855913" y="2619375"/>
            <a:ext cx="4025900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b="1" spc="-20" dirty="0">
                <a:latin typeface="Times New Roman"/>
                <a:cs typeface="Times New Roman"/>
              </a:rPr>
              <a:t>информатика </a:t>
            </a:r>
            <a:r>
              <a:rPr sz="2400" b="1" dirty="0">
                <a:latin typeface="Times New Roman"/>
                <a:cs typeface="Times New Roman"/>
              </a:rPr>
              <a:t>и </a:t>
            </a:r>
            <a:r>
              <a:rPr sz="2400" b="1" spc="-65" dirty="0">
                <a:latin typeface="Times New Roman"/>
                <a:cs typeface="Times New Roman"/>
              </a:rPr>
              <a:t>ИКТ,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физика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95275" y="3001963"/>
            <a:ext cx="955675" cy="3921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b="1">
                <a:solidFill>
                  <a:srgbClr val="FF0000"/>
                </a:solidFill>
                <a:latin typeface="Candara" pitchFamily="34" charset="0"/>
              </a:rPr>
              <a:t>5 июня</a:t>
            </a:r>
            <a:endParaRPr lang="ru-RU" sz="2400">
              <a:latin typeface="Candara" pitchFamily="34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855913" y="3009900"/>
            <a:ext cx="1662112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математика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95275" y="3392488"/>
            <a:ext cx="952500" cy="3921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b="1">
                <a:latin typeface="Candara" pitchFamily="34" charset="0"/>
              </a:rPr>
              <a:t>7 июня</a:t>
            </a:r>
            <a:endParaRPr lang="ru-RU" sz="2400">
              <a:latin typeface="Candara" pitchFamily="34" charset="0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855913" y="3400425"/>
            <a:ext cx="5405437" cy="7572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обществознание, химия, информатика,  литература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95275" y="4173538"/>
            <a:ext cx="1076325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b="1">
                <a:latin typeface="Candara" pitchFamily="34" charset="0"/>
              </a:rPr>
              <a:t>18 июня</a:t>
            </a:r>
            <a:endParaRPr lang="ru-RU" sz="2400">
              <a:latin typeface="Candara" pitchFamily="34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855913" y="4181475"/>
            <a:ext cx="4889500" cy="7556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резерв: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история, биология, физика,  география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95275" y="4953000"/>
            <a:ext cx="1073150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b="1">
                <a:latin typeface="Candara" pitchFamily="34" charset="0"/>
              </a:rPr>
              <a:t>19 июня</a:t>
            </a:r>
            <a:endParaRPr lang="ru-RU" sz="2400">
              <a:latin typeface="Candara" pitchFamily="34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855913" y="4960938"/>
            <a:ext cx="2986087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резерв: </a:t>
            </a:r>
            <a:r>
              <a:rPr sz="2400" b="1" spc="-20" dirty="0">
                <a:latin typeface="Times New Roman"/>
                <a:cs typeface="Times New Roman"/>
              </a:rPr>
              <a:t>русский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язык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95275" y="5343525"/>
            <a:ext cx="1120775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b="1">
                <a:latin typeface="Candara" pitchFamily="34" charset="0"/>
              </a:rPr>
              <a:t>20 июня</a:t>
            </a:r>
            <a:endParaRPr lang="ru-RU" sz="2400">
              <a:latin typeface="Candara" pitchFamily="34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855913" y="5351463"/>
            <a:ext cx="3895725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резерв: </a:t>
            </a:r>
            <a:r>
              <a:rPr sz="2400" b="1" spc="-5" dirty="0">
                <a:latin typeface="Times New Roman"/>
                <a:cs typeface="Times New Roman"/>
              </a:rPr>
              <a:t>иностранные языки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95275" y="6084888"/>
            <a:ext cx="1104900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b="1">
                <a:latin typeface="Candara" pitchFamily="34" charset="0"/>
              </a:rPr>
              <a:t>22 июня</a:t>
            </a:r>
            <a:endParaRPr lang="ru-RU" sz="2400">
              <a:latin typeface="Candara" pitchFamily="34" charset="0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855913" y="6092825"/>
            <a:ext cx="4292600" cy="7572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резерв: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обществознание,химия,  информатика, литература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1835150" y="0"/>
            <a:ext cx="6492875" cy="574675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ru-RU" smtClean="0">
                <a:solidFill>
                  <a:schemeClr val="tx1"/>
                </a:solidFill>
                <a:latin typeface="Candara" pitchFamily="34" charset="0"/>
              </a:rPr>
              <a:t>Проект сроков проведения ОГЭ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bject 2"/>
          <p:cNvSpPr>
            <a:spLocks noChangeArrowheads="1"/>
          </p:cNvSpPr>
          <p:nvPr/>
        </p:nvSpPr>
        <p:spPr bwMode="auto">
          <a:xfrm>
            <a:off x="1582738" y="174625"/>
            <a:ext cx="4818062" cy="9032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78" name="object 3"/>
          <p:cNvSpPr>
            <a:spLocks noChangeArrowheads="1"/>
          </p:cNvSpPr>
          <p:nvPr/>
        </p:nvSpPr>
        <p:spPr bwMode="auto">
          <a:xfrm>
            <a:off x="741363" y="663575"/>
            <a:ext cx="6502400" cy="901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79" name="object 4"/>
          <p:cNvSpPr>
            <a:spLocks noChangeArrowheads="1"/>
          </p:cNvSpPr>
          <p:nvPr/>
        </p:nvSpPr>
        <p:spPr bwMode="auto">
          <a:xfrm>
            <a:off x="2744788" y="1150938"/>
            <a:ext cx="2386012" cy="9017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0" name="object 5"/>
          <p:cNvSpPr>
            <a:spLocks noChangeArrowheads="1"/>
          </p:cNvSpPr>
          <p:nvPr/>
        </p:nvSpPr>
        <p:spPr bwMode="auto">
          <a:xfrm>
            <a:off x="4573588" y="1150938"/>
            <a:ext cx="661987" cy="914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81075" y="280988"/>
            <a:ext cx="5883275" cy="1490662"/>
          </a:xfrm>
        </p:spPr>
        <p:txBody>
          <a:bodyPr tIns="13335" rtlCol="0"/>
          <a:lstStyle/>
          <a:p>
            <a:pPr marL="12700" marR="5080" indent="842644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3200" spc="-15" dirty="0"/>
              <a:t>Продолжительность  основного</a:t>
            </a:r>
            <a:r>
              <a:rPr sz="3200" spc="-55" dirty="0"/>
              <a:t> </a:t>
            </a:r>
            <a:r>
              <a:rPr sz="3200" spc="-20" dirty="0"/>
              <a:t>государственного</a:t>
            </a:r>
            <a:r>
              <a:rPr sz="3200"/>
              <a:t/>
            </a:r>
            <a:br>
              <a:rPr sz="3200"/>
            </a:br>
            <a:r>
              <a:rPr sz="3200" spc="-10" dirty="0"/>
              <a:t>экзамена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1122363" y="1978025"/>
            <a:ext cx="1792287" cy="18542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tabLst>
                <a:tab pos="215900" algn="l"/>
              </a:tabLst>
            </a:pPr>
            <a:r>
              <a:rPr lang="ru-RU" sz="2400" u="sng">
                <a:solidFill>
                  <a:srgbClr val="2309E3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400" b="1" u="sng">
                <a:solidFill>
                  <a:srgbClr val="2309E3"/>
                </a:solidFill>
                <a:latin typeface="Calibri" pitchFamily="34" charset="0"/>
              </a:rPr>
              <a:t>235 мин</a:t>
            </a:r>
            <a:endParaRPr lang="ru-RU" sz="2400">
              <a:latin typeface="Calibri" pitchFamily="34" charset="0"/>
            </a:endParaRPr>
          </a:p>
          <a:p>
            <a:pPr marL="12700">
              <a:tabLst>
                <a:tab pos="215900" algn="l"/>
              </a:tabLst>
            </a:pPr>
            <a:r>
              <a:rPr lang="ru-RU" sz="2400" u="sng">
                <a:solidFill>
                  <a:srgbClr val="2309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>
                <a:solidFill>
                  <a:srgbClr val="2309E3"/>
                </a:solidFill>
                <a:latin typeface="Calibri" pitchFamily="34" charset="0"/>
              </a:rPr>
              <a:t>( 3ч 55 мин) </a:t>
            </a:r>
            <a:r>
              <a:rPr lang="ru-RU" sz="2400" b="1">
                <a:solidFill>
                  <a:srgbClr val="2309E3"/>
                </a:solidFill>
                <a:latin typeface="Calibri" pitchFamily="34" charset="0"/>
              </a:rPr>
              <a:t> </a:t>
            </a:r>
            <a:r>
              <a:rPr lang="ru-RU" sz="2400" b="1">
                <a:solidFill>
                  <a:srgbClr val="001F5F"/>
                </a:solidFill>
                <a:latin typeface="Calibri" pitchFamily="34" charset="0"/>
              </a:rPr>
              <a:t>Математика  Литература  Русский язык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95413" y="4173538"/>
            <a:ext cx="1743075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u="sng">
                <a:solidFill>
                  <a:srgbClr val="2309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>
                <a:solidFill>
                  <a:srgbClr val="2309E3"/>
                </a:solidFill>
                <a:latin typeface="Calibri" pitchFamily="34" charset="0"/>
              </a:rPr>
              <a:t>120 мин (2 ч)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63675" y="4538663"/>
            <a:ext cx="1401763" cy="3921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b="1">
                <a:solidFill>
                  <a:srgbClr val="001F5F"/>
                </a:solidFill>
                <a:latin typeface="Calibri" pitchFamily="34" charset="0"/>
              </a:rPr>
              <a:t>География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70438" y="1858963"/>
            <a:ext cx="2282825" cy="18542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indent="388938">
              <a:spcBef>
                <a:spcPts val="100"/>
              </a:spcBef>
            </a:pPr>
            <a:r>
              <a:rPr lang="ru-RU" sz="2400" u="sng">
                <a:solidFill>
                  <a:srgbClr val="2309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>
                <a:solidFill>
                  <a:srgbClr val="2309E3"/>
                </a:solidFill>
                <a:latin typeface="Calibri" pitchFamily="34" charset="0"/>
              </a:rPr>
              <a:t>180 мин (3 ч) </a:t>
            </a:r>
            <a:r>
              <a:rPr lang="ru-RU" sz="2400" b="1">
                <a:solidFill>
                  <a:srgbClr val="2309E3"/>
                </a:solidFill>
                <a:latin typeface="Calibri" pitchFamily="34" charset="0"/>
              </a:rPr>
              <a:t> </a:t>
            </a:r>
            <a:r>
              <a:rPr lang="ru-RU" sz="2400" b="1">
                <a:solidFill>
                  <a:srgbClr val="001F5F"/>
                </a:solidFill>
                <a:latin typeface="Calibri" pitchFamily="34" charset="0"/>
              </a:rPr>
              <a:t>Физика</a:t>
            </a:r>
            <a:endParaRPr lang="ru-RU" sz="2400">
              <a:latin typeface="Calibri" pitchFamily="34" charset="0"/>
            </a:endParaRPr>
          </a:p>
          <a:p>
            <a:pPr marL="12700" indent="388938"/>
            <a:r>
              <a:rPr lang="ru-RU" sz="2400" b="1">
                <a:solidFill>
                  <a:srgbClr val="001F5F"/>
                </a:solidFill>
                <a:latin typeface="Calibri" pitchFamily="34" charset="0"/>
              </a:rPr>
              <a:t>Обществознание  Биология</a:t>
            </a:r>
            <a:endParaRPr lang="ru-RU" sz="2400">
              <a:latin typeface="Calibri" pitchFamily="34" charset="0"/>
            </a:endParaRPr>
          </a:p>
          <a:p>
            <a:pPr marL="12700" indent="388938"/>
            <a:r>
              <a:rPr lang="ru-RU" sz="2400" b="1">
                <a:solidFill>
                  <a:srgbClr val="001F5F"/>
                </a:solidFill>
                <a:latin typeface="Calibri" pitchFamily="34" charset="0"/>
              </a:rPr>
              <a:t>История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19550" y="4052888"/>
            <a:ext cx="2552700" cy="7572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15900">
              <a:spcBef>
                <a:spcPts val="100"/>
              </a:spcBef>
            </a:pPr>
            <a:r>
              <a:rPr lang="ru-RU" sz="2400" u="sng">
                <a:solidFill>
                  <a:srgbClr val="2309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>
                <a:solidFill>
                  <a:srgbClr val="2309E3"/>
                </a:solidFill>
                <a:latin typeface="Calibri" pitchFamily="34" charset="0"/>
              </a:rPr>
              <a:t>120 ( 2ч)</a:t>
            </a:r>
            <a:endParaRPr lang="ru-RU" sz="2400">
              <a:latin typeface="Calibri" pitchFamily="34" charset="0"/>
            </a:endParaRPr>
          </a:p>
          <a:p>
            <a:pPr marL="215900"/>
            <a:r>
              <a:rPr lang="ru-RU" sz="2400" b="1">
                <a:solidFill>
                  <a:srgbClr val="001F5F"/>
                </a:solidFill>
                <a:latin typeface="Calibri" pitchFamily="34" charset="0"/>
              </a:rPr>
              <a:t>Иностранный язык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63675" y="4737100"/>
            <a:ext cx="7170738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3600" b="1" baseline="-30000">
                <a:solidFill>
                  <a:srgbClr val="001F5F"/>
                </a:solidFill>
                <a:latin typeface="Calibri" pitchFamily="34" charset="0"/>
              </a:rPr>
              <a:t>Химия (120/140) </a:t>
            </a:r>
            <a:r>
              <a:rPr lang="ru-RU" sz="2000" b="1">
                <a:solidFill>
                  <a:srgbClr val="001F5F"/>
                </a:solidFill>
                <a:latin typeface="Calibri" pitchFamily="34" charset="0"/>
              </a:rPr>
              <a:t>( на выполнение письменной части работы)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92400" y="4910138"/>
            <a:ext cx="5591175" cy="1482725"/>
          </a:xfrm>
          <a:prstGeom prst="rect">
            <a:avLst/>
          </a:prstGeom>
        </p:spPr>
        <p:txBody>
          <a:bodyPr lIns="0" tIns="193040" rIns="0" bIns="0">
            <a:spAutoFit/>
          </a:bodyPr>
          <a:lstStyle/>
          <a:p>
            <a:pPr marL="1543050">
              <a:spcBef>
                <a:spcPts val="1525"/>
              </a:spcBef>
            </a:pPr>
            <a:r>
              <a:rPr lang="ru-RU" sz="2400" u="sng">
                <a:solidFill>
                  <a:srgbClr val="2309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>
                <a:solidFill>
                  <a:srgbClr val="2309E3"/>
                </a:solidFill>
                <a:latin typeface="Calibri" pitchFamily="34" charset="0"/>
              </a:rPr>
              <a:t>15 мин </a:t>
            </a:r>
            <a:r>
              <a:rPr lang="ru-RU" sz="2400" b="1">
                <a:solidFill>
                  <a:srgbClr val="001F5F"/>
                </a:solidFill>
                <a:latin typeface="Calibri" pitchFamily="34" charset="0"/>
              </a:rPr>
              <a:t>– время устного ответа</a:t>
            </a:r>
            <a:endParaRPr lang="ru-RU" sz="2400">
              <a:latin typeface="Calibri" pitchFamily="34" charset="0"/>
            </a:endParaRPr>
          </a:p>
          <a:p>
            <a:pPr marL="1543050">
              <a:spcBef>
                <a:spcPts val="1425"/>
              </a:spcBef>
            </a:pPr>
            <a:r>
              <a:rPr lang="ru-RU" sz="2400" u="sng">
                <a:solidFill>
                  <a:srgbClr val="2309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>
                <a:solidFill>
                  <a:srgbClr val="2309E3"/>
                </a:solidFill>
                <a:latin typeface="Calibri" pitchFamily="34" charset="0"/>
              </a:rPr>
              <a:t>150 мин (2 ч 30мин)</a:t>
            </a:r>
            <a:endParaRPr lang="ru-RU" sz="2400">
              <a:latin typeface="Calibri" pitchFamily="34" charset="0"/>
            </a:endParaRPr>
          </a:p>
          <a:p>
            <a:pPr marL="1543050"/>
            <a:r>
              <a:rPr lang="ru-RU" sz="2400" b="1">
                <a:solidFill>
                  <a:srgbClr val="001F5F"/>
                </a:solidFill>
                <a:latin typeface="Calibri" pitchFamily="34" charset="0"/>
              </a:rPr>
              <a:t>Информатика и ИКТ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24589" name="object 14"/>
          <p:cNvSpPr>
            <a:spLocks noChangeArrowheads="1"/>
          </p:cNvSpPr>
          <p:nvPr/>
        </p:nvSpPr>
        <p:spPr bwMode="auto">
          <a:xfrm>
            <a:off x="6754813" y="0"/>
            <a:ext cx="2389187" cy="19891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2286000"/>
            <a:ext cx="8612188" cy="32702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	В продолжительность экзаменов по учебным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предметам</a:t>
            </a:r>
            <a:r>
              <a:rPr lang="ru-RU" sz="2400" b="1" u="sng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не включается время</a:t>
            </a:r>
            <a:r>
              <a:rPr lang="ru-RU" sz="2400" b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, выделенное на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подготовительные мероприятия (инструктаж обучающихся,  вскрытие пакетов с экзаменационными материалами,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заполнение регистрационных полей экзаменационной  работы, настройка технических средств)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object 5"/>
          <p:cNvSpPr>
            <a:spLocks noChangeArrowheads="1"/>
          </p:cNvSpPr>
          <p:nvPr/>
        </p:nvSpPr>
        <p:spPr bwMode="auto">
          <a:xfrm>
            <a:off x="8728075" y="482600"/>
            <a:ext cx="415925" cy="9032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800975" cy="1001713"/>
          </a:xfrm>
        </p:spPr>
        <p:txBody>
          <a:bodyPr tIns="13335"/>
          <a:lstStyle/>
          <a:p>
            <a:pPr marL="12700" indent="530225" eaLnBrk="1" hangingPunct="1">
              <a:spcBef>
                <a:spcPts val="100"/>
              </a:spcBef>
            </a:pPr>
            <a:r>
              <a:rPr lang="ru-RU" sz="3200" smtClean="0">
                <a:solidFill>
                  <a:schemeClr val="tx1"/>
                </a:solidFill>
                <a:latin typeface="Arial" charset="0"/>
                <a:cs typeface="Arial" charset="0"/>
              </a:rPr>
              <a:t>Продолжительность проведения  государственной итоговой аттестации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object 2"/>
          <p:cNvSpPr>
            <a:spLocks noChangeArrowheads="1"/>
          </p:cNvSpPr>
          <p:nvPr/>
        </p:nvSpPr>
        <p:spPr bwMode="auto">
          <a:xfrm>
            <a:off x="1039813" y="312738"/>
            <a:ext cx="2408237" cy="9636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4" name="object 4"/>
          <p:cNvSpPr>
            <a:spLocks noChangeArrowheads="1"/>
          </p:cNvSpPr>
          <p:nvPr/>
        </p:nvSpPr>
        <p:spPr bwMode="auto">
          <a:xfrm>
            <a:off x="8166100" y="312738"/>
            <a:ext cx="654050" cy="9636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5" name="object 5"/>
          <p:cNvSpPr>
            <a:spLocks noChangeArrowheads="1"/>
          </p:cNvSpPr>
          <p:nvPr/>
        </p:nvSpPr>
        <p:spPr bwMode="auto">
          <a:xfrm>
            <a:off x="990600" y="609600"/>
            <a:ext cx="7543800" cy="9636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ГОСУДАРСТВЕННАЯ ИТОГОВАЯ АТТЕСТАЦИЯ</a:t>
            </a:r>
          </a:p>
        </p:txBody>
      </p:sp>
      <p:sp>
        <p:nvSpPr>
          <p:cNvPr id="8196" name="object 8"/>
          <p:cNvSpPr>
            <a:spLocks noChangeArrowheads="1"/>
          </p:cNvSpPr>
          <p:nvPr/>
        </p:nvSpPr>
        <p:spPr bwMode="auto">
          <a:xfrm>
            <a:off x="6584950" y="860425"/>
            <a:ext cx="655638" cy="9636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7" name="object 9"/>
          <p:cNvSpPr>
            <a:spLocks noChangeArrowheads="1"/>
          </p:cNvSpPr>
          <p:nvPr/>
        </p:nvSpPr>
        <p:spPr bwMode="auto">
          <a:xfrm>
            <a:off x="1039813" y="1409700"/>
            <a:ext cx="2100262" cy="9636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3400" y="2057400"/>
            <a:ext cx="8382000" cy="3848100"/>
          </a:xfrm>
          <a:prstGeom prst="rect">
            <a:avLst/>
          </a:prstGeom>
        </p:spPr>
        <p:txBody>
          <a:bodyPr lIns="0" tIns="6350" rIns="0" bIns="0">
            <a:spAutoFit/>
          </a:bodyPr>
          <a:lstStyle/>
          <a:p>
            <a:pPr indent="-660400" algn="ctr">
              <a:lnSpc>
                <a:spcPct val="101000"/>
              </a:lnSpc>
            </a:pPr>
            <a:r>
              <a:rPr lang="ru-RU" sz="3200" b="1">
                <a:solidFill>
                  <a:srgbClr val="001F5F"/>
                </a:solidFill>
                <a:latin typeface="Calibri" pitchFamily="34" charset="0"/>
              </a:rPr>
              <a:t>   (ГИА) – это основной вид  экзамена для    выпускников  9 классов в средней школе</a:t>
            </a:r>
            <a:endParaRPr lang="ru-RU" sz="3200">
              <a:latin typeface="Calibri" pitchFamily="34" charset="0"/>
            </a:endParaRPr>
          </a:p>
          <a:p>
            <a:pPr indent="-660400" algn="ctr"/>
            <a:r>
              <a:rPr lang="ru-RU" sz="3200" b="1">
                <a:solidFill>
                  <a:srgbClr val="001F5F"/>
                </a:solidFill>
                <a:latin typeface="Calibri" pitchFamily="34" charset="0"/>
              </a:rPr>
              <a:t>России</a:t>
            </a:r>
            <a:endParaRPr lang="ru-RU" sz="3200">
              <a:latin typeface="Calibri" pitchFamily="34" charset="0"/>
            </a:endParaRPr>
          </a:p>
          <a:p>
            <a:pPr indent="-660400">
              <a:spcBef>
                <a:spcPts val="25"/>
              </a:spcBef>
            </a:pPr>
            <a:endParaRPr lang="ru-RU" sz="2500">
              <a:latin typeface="Times New Roman" pitchFamily="18" charset="0"/>
              <a:cs typeface="Times New Roman" pitchFamily="18" charset="0"/>
            </a:endParaRPr>
          </a:p>
          <a:p>
            <a:pPr indent="-660400" algn="just"/>
            <a:r>
              <a:rPr lang="ru-RU" sz="2800" b="1">
                <a:solidFill>
                  <a:srgbClr val="001F5F"/>
                </a:solidFill>
                <a:latin typeface="Calibri" pitchFamily="34" charset="0"/>
              </a:rPr>
              <a:t>	</a:t>
            </a:r>
            <a:r>
              <a:rPr lang="ru-RU" sz="3200" b="1">
                <a:solidFill>
                  <a:srgbClr val="001F5F"/>
                </a:solidFill>
                <a:latin typeface="Calibri" pitchFamily="34" charset="0"/>
              </a:rPr>
              <a:t>Сдача ГИА необходима для перехода в 10</a:t>
            </a:r>
            <a:endParaRPr lang="ru-RU" sz="3200">
              <a:latin typeface="Calibri" pitchFamily="34" charset="0"/>
            </a:endParaRPr>
          </a:p>
          <a:p>
            <a:pPr indent="-660400" algn="just"/>
            <a:r>
              <a:rPr lang="ru-RU" sz="3200" b="1">
                <a:solidFill>
                  <a:srgbClr val="001F5F"/>
                </a:solidFill>
                <a:latin typeface="Calibri" pitchFamily="34" charset="0"/>
              </a:rPr>
              <a:t>класс или поступления	в учреждения среднего  профессионального образования (колледжи и  техникумы)</a:t>
            </a: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8075" y="1798638"/>
            <a:ext cx="7135813" cy="14890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indent="312738">
              <a:spcBef>
                <a:spcPts val="100"/>
              </a:spcBef>
            </a:pPr>
            <a:r>
              <a:rPr lang="ru-RU" sz="2400" b="1">
                <a:solidFill>
                  <a:srgbClr val="001F5F"/>
                </a:solidFill>
              </a:rPr>
              <a:t>В 2017-2018 учебном году основанием для  получения аттестата об основном общем</a:t>
            </a:r>
            <a:endParaRPr lang="ru-RU" sz="2400"/>
          </a:p>
          <a:p>
            <a:pPr marL="12700" indent="312738"/>
            <a:r>
              <a:rPr lang="ru-RU" sz="2400" b="1">
                <a:solidFill>
                  <a:srgbClr val="001F5F"/>
                </a:solidFill>
              </a:rPr>
              <a:t>образовании является успешное прохождение  ГИА-9 по </a:t>
            </a:r>
            <a:r>
              <a:rPr lang="ru-RU" sz="2400" b="1">
                <a:solidFill>
                  <a:srgbClr val="FF0000"/>
                </a:solidFill>
              </a:rPr>
              <a:t>четырѐм </a:t>
            </a:r>
            <a:r>
              <a:rPr lang="ru-RU" sz="2400" b="1">
                <a:solidFill>
                  <a:srgbClr val="001F5F"/>
                </a:solidFill>
              </a:rPr>
              <a:t>учебным предметам</a:t>
            </a:r>
            <a:endParaRPr lang="ru-RU" sz="2400"/>
          </a:p>
        </p:txBody>
      </p:sp>
      <p:sp>
        <p:nvSpPr>
          <p:cNvPr id="26626" name="object 3"/>
          <p:cNvSpPr>
            <a:spLocks noChangeArrowheads="1"/>
          </p:cNvSpPr>
          <p:nvPr/>
        </p:nvSpPr>
        <p:spPr bwMode="auto">
          <a:xfrm>
            <a:off x="582613" y="201613"/>
            <a:ext cx="8202612" cy="1069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6300" y="328613"/>
            <a:ext cx="7480300" cy="1244600"/>
          </a:xfrm>
        </p:spPr>
        <p:txBody>
          <a:bodyPr tIns="12065"/>
          <a:lstStyle/>
          <a:p>
            <a:pPr marL="2232025" indent="-2220913" eaLnBrk="1" hangingPunct="1">
              <a:spcBef>
                <a:spcPts val="100"/>
              </a:spcBef>
            </a:pPr>
            <a:r>
              <a:rPr lang="ru-RU" sz="4000" smtClean="0">
                <a:solidFill>
                  <a:srgbClr val="009900"/>
                </a:solidFill>
                <a:latin typeface="Arial" charset="0"/>
                <a:cs typeface="Arial" charset="0"/>
              </a:rPr>
              <a:t>Аттестат об основном общем  образовании</a:t>
            </a:r>
            <a:endParaRPr lang="ru-RU" sz="4000" smtClean="0">
              <a:latin typeface="Arial" charset="0"/>
              <a:cs typeface="Arial" charset="0"/>
            </a:endParaRPr>
          </a:p>
        </p:txBody>
      </p:sp>
      <p:sp>
        <p:nvSpPr>
          <p:cNvPr id="26628" name="object 5"/>
          <p:cNvSpPr>
            <a:spLocks noChangeArrowheads="1"/>
          </p:cNvSpPr>
          <p:nvPr/>
        </p:nvSpPr>
        <p:spPr bwMode="auto">
          <a:xfrm>
            <a:off x="2801938" y="811213"/>
            <a:ext cx="4046537" cy="10699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29" name="object 6"/>
          <p:cNvSpPr>
            <a:spLocks noChangeArrowheads="1"/>
          </p:cNvSpPr>
          <p:nvPr/>
        </p:nvSpPr>
        <p:spPr bwMode="auto">
          <a:xfrm>
            <a:off x="6235700" y="811213"/>
            <a:ext cx="755650" cy="10699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30" name="object 7"/>
          <p:cNvSpPr>
            <a:spLocks noChangeArrowheads="1"/>
          </p:cNvSpPr>
          <p:nvPr/>
        </p:nvSpPr>
        <p:spPr bwMode="auto">
          <a:xfrm>
            <a:off x="5003800" y="4581525"/>
            <a:ext cx="3455988" cy="19367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object 2"/>
          <p:cNvSpPr>
            <a:spLocks noChangeArrowheads="1"/>
          </p:cNvSpPr>
          <p:nvPr/>
        </p:nvSpPr>
        <p:spPr bwMode="auto">
          <a:xfrm>
            <a:off x="1238250" y="44450"/>
            <a:ext cx="4267200" cy="7493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0" name="object 3"/>
          <p:cNvSpPr>
            <a:spLocks noChangeArrowheads="1"/>
          </p:cNvSpPr>
          <p:nvPr/>
        </p:nvSpPr>
        <p:spPr bwMode="auto">
          <a:xfrm>
            <a:off x="5076825" y="44450"/>
            <a:ext cx="3563938" cy="749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1" name="object 4"/>
          <p:cNvSpPr>
            <a:spLocks noChangeArrowheads="1"/>
          </p:cNvSpPr>
          <p:nvPr/>
        </p:nvSpPr>
        <p:spPr bwMode="auto">
          <a:xfrm>
            <a:off x="1390650" y="471488"/>
            <a:ext cx="4214813" cy="7493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2" name="object 5"/>
          <p:cNvSpPr>
            <a:spLocks noChangeArrowheads="1"/>
          </p:cNvSpPr>
          <p:nvPr/>
        </p:nvSpPr>
        <p:spPr bwMode="auto">
          <a:xfrm>
            <a:off x="5175250" y="471488"/>
            <a:ext cx="2873375" cy="749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3" name="object 6"/>
          <p:cNvSpPr>
            <a:spLocks noChangeArrowheads="1"/>
          </p:cNvSpPr>
          <p:nvPr/>
        </p:nvSpPr>
        <p:spPr bwMode="auto">
          <a:xfrm>
            <a:off x="7618413" y="471488"/>
            <a:ext cx="863600" cy="7493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924800" cy="1304925"/>
          </a:xfrm>
        </p:spPr>
        <p:txBody>
          <a:bodyPr tIns="12065"/>
          <a:lstStyle/>
          <a:p>
            <a:pPr marL="12700" eaLnBrk="1" hangingPunct="1">
              <a:spcBef>
                <a:spcPts val="100"/>
              </a:spcBef>
            </a:pPr>
            <a:r>
              <a:rPr 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Порядок проведения государственной  итоговой аттестации выпускников 9  классов</a:t>
            </a:r>
          </a:p>
        </p:txBody>
      </p:sp>
      <p:sp>
        <p:nvSpPr>
          <p:cNvPr id="27655" name="object 10"/>
          <p:cNvSpPr>
            <a:spLocks noChangeArrowheads="1"/>
          </p:cNvSpPr>
          <p:nvPr/>
        </p:nvSpPr>
        <p:spPr bwMode="auto">
          <a:xfrm>
            <a:off x="4670425" y="1323975"/>
            <a:ext cx="530225" cy="75088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800" y="2362200"/>
            <a:ext cx="8686800" cy="3149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indent="-342900">
              <a:spcBef>
                <a:spcPts val="100"/>
              </a:spcBef>
              <a:buFont typeface="Arial" charset="0"/>
              <a:buChar char="•"/>
              <a:tabLst>
                <a:tab pos="354013" algn="l"/>
                <a:tab pos="355600" algn="l"/>
              </a:tabLst>
            </a:pPr>
            <a:r>
              <a:rPr lang="ru-RU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ГИА проводится в ППЭ (пункт  проведения экзамена) на базе   школ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spcBef>
                <a:spcPts val="800"/>
              </a:spcBef>
              <a:buFont typeface="Arial" charset="0"/>
              <a:buChar char="•"/>
              <a:tabLst>
                <a:tab pos="354013" algn="l"/>
                <a:tab pos="355600" algn="l"/>
              </a:tabLst>
            </a:pPr>
            <a:r>
              <a:rPr lang="ru-RU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здании, где расположен ППЭ, до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tabLst>
                <a:tab pos="354013" algn="l"/>
                <a:tab pos="355600" algn="l"/>
              </a:tabLst>
            </a:pPr>
            <a:r>
              <a:rPr lang="ru-RU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входа в ППЭ выделяются места для  хранения личных вещей учащихся,  организаторов и т.д.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object 2"/>
          <p:cNvSpPr>
            <a:spLocks noChangeArrowheads="1"/>
          </p:cNvSpPr>
          <p:nvPr/>
        </p:nvSpPr>
        <p:spPr bwMode="auto">
          <a:xfrm>
            <a:off x="1238250" y="44450"/>
            <a:ext cx="4267200" cy="7493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4" name="object 3"/>
          <p:cNvSpPr>
            <a:spLocks noChangeArrowheads="1"/>
          </p:cNvSpPr>
          <p:nvPr/>
        </p:nvSpPr>
        <p:spPr bwMode="auto">
          <a:xfrm>
            <a:off x="5076825" y="44450"/>
            <a:ext cx="3563938" cy="749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5" name="object 4"/>
          <p:cNvSpPr>
            <a:spLocks noChangeArrowheads="1"/>
          </p:cNvSpPr>
          <p:nvPr/>
        </p:nvSpPr>
        <p:spPr bwMode="auto">
          <a:xfrm>
            <a:off x="1390650" y="471488"/>
            <a:ext cx="4214813" cy="7493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6" name="object 5"/>
          <p:cNvSpPr>
            <a:spLocks noChangeArrowheads="1"/>
          </p:cNvSpPr>
          <p:nvPr/>
        </p:nvSpPr>
        <p:spPr bwMode="auto">
          <a:xfrm>
            <a:off x="5175250" y="471488"/>
            <a:ext cx="2873375" cy="749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7" name="object 6"/>
          <p:cNvSpPr>
            <a:spLocks noChangeArrowheads="1"/>
          </p:cNvSpPr>
          <p:nvPr/>
        </p:nvSpPr>
        <p:spPr bwMode="auto">
          <a:xfrm>
            <a:off x="7618413" y="471488"/>
            <a:ext cx="863600" cy="7493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7924800" cy="1304925"/>
          </a:xfrm>
        </p:spPr>
        <p:txBody>
          <a:bodyPr tIns="12065"/>
          <a:lstStyle/>
          <a:p>
            <a:pPr marL="12700" eaLnBrk="1" hangingPunct="1">
              <a:spcBef>
                <a:spcPts val="100"/>
              </a:spcBef>
            </a:pPr>
            <a:r>
              <a:rPr 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Порядок проведения государственной  итоговой аттестации выпускников 9  классов</a:t>
            </a:r>
          </a:p>
        </p:txBody>
      </p:sp>
      <p:sp>
        <p:nvSpPr>
          <p:cNvPr id="28679" name="object 10"/>
          <p:cNvSpPr>
            <a:spLocks noChangeArrowheads="1"/>
          </p:cNvSpPr>
          <p:nvPr/>
        </p:nvSpPr>
        <p:spPr bwMode="auto">
          <a:xfrm>
            <a:off x="4670425" y="1323975"/>
            <a:ext cx="530225" cy="75088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" y="2133600"/>
            <a:ext cx="8915400" cy="41830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spcBef>
                <a:spcPts val="675"/>
              </a:spcBef>
            </a:pPr>
            <a:r>
              <a:rPr lang="ru-RU" sz="24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Пользование личными справочными материалами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575"/>
              </a:spcBef>
            </a:pPr>
            <a:r>
              <a:rPr lang="ru-RU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участниками ГИА запрещено.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38"/>
              </a:spcBef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z="2400" u="sng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В день экзамена участнику ГИА запрещается иметь при себе :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475"/>
              </a:spcBef>
              <a:buFont typeface="Arial" charset="0"/>
              <a:buChar char="•"/>
            </a:pPr>
            <a:r>
              <a:rPr lang="ru-RU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Средства связи (телефон);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475"/>
              </a:spcBef>
              <a:buFont typeface="Arial" charset="0"/>
              <a:buChar char="•"/>
            </a:pPr>
            <a:r>
              <a:rPr lang="ru-RU" sz="2400" i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Электронно-вычислительную технику;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475"/>
              </a:spcBef>
              <a:buFont typeface="Arial" charset="0"/>
              <a:buChar char="•"/>
            </a:pPr>
            <a:r>
              <a:rPr lang="ru-RU" sz="2400" i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Фото, аудио и видеоаппаратуру;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475"/>
              </a:spcBef>
              <a:buFont typeface="Arial" charset="0"/>
              <a:buChar char="•"/>
            </a:pPr>
            <a:r>
              <a:rPr lang="ru-RU" sz="2400" i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Справочные материалы;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475"/>
              </a:spcBef>
              <a:buFont typeface="Arial" charset="0"/>
              <a:buChar char="•"/>
            </a:pPr>
            <a:r>
              <a:rPr lang="ru-RU" sz="2400" i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Письменные заметки и иные средства хранения и передачи  информации.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object 4"/>
          <p:cNvSpPr>
            <a:spLocks noChangeArrowheads="1"/>
          </p:cNvSpPr>
          <p:nvPr/>
        </p:nvSpPr>
        <p:spPr bwMode="auto">
          <a:xfrm>
            <a:off x="8688388" y="388938"/>
            <a:ext cx="455612" cy="722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698" name="object 9"/>
          <p:cNvSpPr>
            <a:spLocks noChangeArrowheads="1"/>
          </p:cNvSpPr>
          <p:nvPr/>
        </p:nvSpPr>
        <p:spPr bwMode="auto">
          <a:xfrm>
            <a:off x="847725" y="1752600"/>
            <a:ext cx="585788" cy="5365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699" name="object 10"/>
          <p:cNvSpPr>
            <a:spLocks noChangeArrowheads="1"/>
          </p:cNvSpPr>
          <p:nvPr/>
        </p:nvSpPr>
        <p:spPr bwMode="auto">
          <a:xfrm>
            <a:off x="1125538" y="1752600"/>
            <a:ext cx="379412" cy="5365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0" name="object 11"/>
          <p:cNvSpPr>
            <a:spLocks noChangeArrowheads="1"/>
          </p:cNvSpPr>
          <p:nvPr/>
        </p:nvSpPr>
        <p:spPr bwMode="auto">
          <a:xfrm>
            <a:off x="847725" y="2097088"/>
            <a:ext cx="592138" cy="5365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1" name="Заголовок 15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54038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  <a:t>Во время экзамена запрещено: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ubTitle" idx="4"/>
          </p:nvPr>
        </p:nvSpPr>
        <p:spPr>
          <a:xfrm>
            <a:off x="152400" y="1112838"/>
            <a:ext cx="8686800" cy="4994275"/>
          </a:xfrm>
        </p:spPr>
        <p:txBody>
          <a:bodyPr tIns="12700"/>
          <a:lstStyle/>
          <a:p>
            <a:pPr marL="295275" indent="-282575" algn="ctr" eaLnBrk="1" hangingPunct="1">
              <a:spcBef>
                <a:spcPts val="75"/>
              </a:spcBef>
              <a:buClr>
                <a:srgbClr val="30B6FC"/>
              </a:buClr>
              <a:buSzPct val="80000"/>
              <a:buFont typeface="Wingdings 2" pitchFamily="18" charset="2"/>
              <a:buChar char=""/>
              <a:tabLst>
                <a:tab pos="295275" algn="l"/>
              </a:tabLst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общаться друг с другом </a:t>
            </a:r>
          </a:p>
          <a:p>
            <a:pPr marL="295275" indent="-282575" algn="ctr" eaLnBrk="1" hangingPunct="1">
              <a:spcBef>
                <a:spcPts val="75"/>
              </a:spcBef>
              <a:buClr>
                <a:srgbClr val="30B6FC"/>
              </a:buClr>
              <a:buSzPct val="80000"/>
              <a:buFont typeface="Wingdings 2" pitchFamily="18" charset="2"/>
              <a:buChar char=""/>
              <a:tabLst>
                <a:tab pos="295275" algn="l"/>
              </a:tabLst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свободно перемещаться по аудитории и ППЭ без указания</a:t>
            </a:r>
          </a:p>
          <a:p>
            <a:pPr marL="295275" indent="-282575" algn="ctr" eaLnBrk="1" hangingPunct="1">
              <a:spcBef>
                <a:spcPct val="0"/>
              </a:spcBef>
              <a:tabLst>
                <a:tab pos="295275" algn="l"/>
              </a:tabLst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организаторов</a:t>
            </a:r>
          </a:p>
          <a:p>
            <a:pPr marL="295275" indent="-282575" algn="ctr" eaLnBrk="1" hangingPunct="1">
              <a:spcBef>
                <a:spcPts val="75"/>
              </a:spcBef>
              <a:buClr>
                <a:srgbClr val="30B6FC"/>
              </a:buClr>
              <a:buSzPct val="80000"/>
              <a:buFont typeface="Wingdings 2" pitchFamily="18" charset="2"/>
              <a:buChar char=""/>
              <a:tabLst>
                <a:tab pos="295275" algn="l"/>
              </a:tabLst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пользоваться мобильными телефонами, электронно-</a:t>
            </a:r>
          </a:p>
          <a:p>
            <a:pPr marL="295275" indent="-282575" algn="ctr" eaLnBrk="1" hangingPunct="1">
              <a:spcBef>
                <a:spcPct val="0"/>
              </a:spcBef>
              <a:tabLst>
                <a:tab pos="295275" algn="l"/>
              </a:tabLst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вычислительными устройствами и справочными материалами ( за исключением утвержденных дополнительных устройств и материалов)</a:t>
            </a:r>
          </a:p>
          <a:p>
            <a:pPr marL="295275" indent="-282575" algn="just" eaLnBrk="1" hangingPunct="1">
              <a:spcBef>
                <a:spcPts val="600"/>
              </a:spcBef>
              <a:tabLst>
                <a:tab pos="295275" algn="l"/>
              </a:tabLst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При нарушении порядка проведения ГИА и отказе от его  соблюдения организаторы удаляют участника ГИА с экзамена.</a:t>
            </a:r>
          </a:p>
          <a:p>
            <a:pPr marL="295275" indent="-282575" algn="just" eaLnBrk="1" hangingPunct="1">
              <a:spcBef>
                <a:spcPts val="588"/>
              </a:spcBef>
              <a:tabLst>
                <a:tab pos="295275" algn="l"/>
              </a:tabLst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ГЭК принимает решение об аннулировании результатов ГИА  обучающегося по соответствующему учебному предмету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object 2"/>
          <p:cNvSpPr>
            <a:spLocks noChangeArrowheads="1"/>
          </p:cNvSpPr>
          <p:nvPr/>
        </p:nvSpPr>
        <p:spPr bwMode="auto">
          <a:xfrm>
            <a:off x="228600" y="228600"/>
            <a:ext cx="8696325" cy="14271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2" name="object 3"/>
          <p:cNvSpPr>
            <a:spLocks/>
          </p:cNvSpPr>
          <p:nvPr/>
        </p:nvSpPr>
        <p:spPr bwMode="auto">
          <a:xfrm>
            <a:off x="6046788" y="858838"/>
            <a:ext cx="2876550" cy="714375"/>
          </a:xfrm>
          <a:custGeom>
            <a:avLst/>
            <a:gdLst/>
            <a:ahLst/>
            <a:cxnLst>
              <a:cxn ang="0">
                <a:pos x="2876422" y="0"/>
              </a:cxn>
              <a:cxn ang="0">
                <a:pos x="2869945" y="0"/>
              </a:cxn>
              <a:cxn ang="0">
                <a:pos x="2748788" y="20065"/>
              </a:cxn>
              <a:cxn ang="0">
                <a:pos x="2625470" y="42290"/>
              </a:cxn>
              <a:cxn ang="0">
                <a:pos x="2370455" y="91439"/>
              </a:cxn>
              <a:cxn ang="0">
                <a:pos x="2102485" y="149478"/>
              </a:cxn>
              <a:cxn ang="0">
                <a:pos x="1821941" y="216407"/>
              </a:cxn>
              <a:cxn ang="0">
                <a:pos x="1564639" y="281050"/>
              </a:cxn>
              <a:cxn ang="0">
                <a:pos x="841883" y="443991"/>
              </a:cxn>
              <a:cxn ang="0">
                <a:pos x="620775" y="488568"/>
              </a:cxn>
              <a:cxn ang="0">
                <a:pos x="199771" y="566673"/>
              </a:cxn>
              <a:cxn ang="0">
                <a:pos x="0" y="600201"/>
              </a:cxn>
              <a:cxn ang="0">
                <a:pos x="138175" y="620267"/>
              </a:cxn>
              <a:cxn ang="0">
                <a:pos x="270001" y="638047"/>
              </a:cxn>
              <a:cxn ang="0">
                <a:pos x="397510" y="653668"/>
              </a:cxn>
              <a:cxn ang="0">
                <a:pos x="644143" y="680465"/>
              </a:cxn>
              <a:cxn ang="0">
                <a:pos x="873760" y="698372"/>
              </a:cxn>
              <a:cxn ang="0">
                <a:pos x="984249" y="705103"/>
              </a:cxn>
              <a:cxn ang="0">
                <a:pos x="1092708" y="709548"/>
              </a:cxn>
              <a:cxn ang="0">
                <a:pos x="1296796" y="713993"/>
              </a:cxn>
              <a:cxn ang="0">
                <a:pos x="1394587" y="713993"/>
              </a:cxn>
              <a:cxn ang="0">
                <a:pos x="1583816" y="709548"/>
              </a:cxn>
              <a:cxn ang="0">
                <a:pos x="1673097" y="705103"/>
              </a:cxn>
              <a:cxn ang="0">
                <a:pos x="1843150" y="691641"/>
              </a:cxn>
              <a:cxn ang="0">
                <a:pos x="1926082" y="682751"/>
              </a:cxn>
              <a:cxn ang="0">
                <a:pos x="2083435" y="660400"/>
              </a:cxn>
              <a:cxn ang="0">
                <a:pos x="2232152" y="633602"/>
              </a:cxn>
              <a:cxn ang="0">
                <a:pos x="2372487" y="602360"/>
              </a:cxn>
              <a:cxn ang="0">
                <a:pos x="2440559" y="584580"/>
              </a:cxn>
              <a:cxn ang="0">
                <a:pos x="2506471" y="566673"/>
              </a:cxn>
              <a:cxn ang="0">
                <a:pos x="2633980" y="526541"/>
              </a:cxn>
              <a:cxn ang="0">
                <a:pos x="2755138" y="481964"/>
              </a:cxn>
              <a:cxn ang="0">
                <a:pos x="2872105" y="435101"/>
              </a:cxn>
              <a:cxn ang="0">
                <a:pos x="2876422" y="432815"/>
              </a:cxn>
              <a:cxn ang="0">
                <a:pos x="2876422" y="0"/>
              </a:cxn>
            </a:cxnLst>
            <a:rect l="0" t="0" r="r" b="b"/>
            <a:pathLst>
              <a:path w="2876550" h="714375">
                <a:moveTo>
                  <a:pt x="2876422" y="0"/>
                </a:moveTo>
                <a:lnTo>
                  <a:pt x="2869945" y="0"/>
                </a:lnTo>
                <a:lnTo>
                  <a:pt x="2748788" y="20065"/>
                </a:lnTo>
                <a:lnTo>
                  <a:pt x="2625470" y="42290"/>
                </a:lnTo>
                <a:lnTo>
                  <a:pt x="2370455" y="91439"/>
                </a:lnTo>
                <a:lnTo>
                  <a:pt x="2102485" y="149478"/>
                </a:lnTo>
                <a:lnTo>
                  <a:pt x="1821941" y="216407"/>
                </a:lnTo>
                <a:lnTo>
                  <a:pt x="1564639" y="281050"/>
                </a:lnTo>
                <a:lnTo>
                  <a:pt x="841883" y="443991"/>
                </a:lnTo>
                <a:lnTo>
                  <a:pt x="620775" y="488568"/>
                </a:lnTo>
                <a:lnTo>
                  <a:pt x="199771" y="566673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047"/>
                </a:lnTo>
                <a:lnTo>
                  <a:pt x="397510" y="653668"/>
                </a:lnTo>
                <a:lnTo>
                  <a:pt x="644143" y="680465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83435" y="660400"/>
                </a:lnTo>
                <a:lnTo>
                  <a:pt x="2232152" y="633602"/>
                </a:lnTo>
                <a:lnTo>
                  <a:pt x="2372487" y="602360"/>
                </a:lnTo>
                <a:lnTo>
                  <a:pt x="2440559" y="584580"/>
                </a:lnTo>
                <a:lnTo>
                  <a:pt x="2506471" y="566673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3" name="object 4"/>
          <p:cNvSpPr>
            <a:spLocks/>
          </p:cNvSpPr>
          <p:nvPr/>
        </p:nvSpPr>
        <p:spPr bwMode="auto">
          <a:xfrm>
            <a:off x="2619375" y="730250"/>
            <a:ext cx="5545138" cy="850900"/>
          </a:xfrm>
          <a:custGeom>
            <a:avLst/>
            <a:gdLst/>
            <a:ahLst/>
            <a:cxnLst>
              <a:cxn ang="0">
                <a:pos x="852424" y="0"/>
              </a:cxn>
              <a:cxn ang="0">
                <a:pos x="684529" y="0"/>
              </a:cxn>
              <a:cxn ang="0">
                <a:pos x="527176" y="4444"/>
              </a:cxn>
              <a:cxn ang="0">
                <a:pos x="380492" y="11175"/>
              </a:cxn>
              <a:cxn ang="0">
                <a:pos x="244475" y="22351"/>
              </a:cxn>
              <a:cxn ang="0">
                <a:pos x="116839" y="35687"/>
              </a:cxn>
              <a:cxn ang="0">
                <a:pos x="0" y="53593"/>
              </a:cxn>
              <a:cxn ang="0">
                <a:pos x="333756" y="96012"/>
              </a:cxn>
              <a:cxn ang="0">
                <a:pos x="693038" y="156210"/>
              </a:cxn>
              <a:cxn ang="0">
                <a:pos x="1077849" y="234314"/>
              </a:cxn>
              <a:cxn ang="0">
                <a:pos x="1281938" y="279018"/>
              </a:cxn>
              <a:cxn ang="0">
                <a:pos x="1866519" y="421766"/>
              </a:cxn>
              <a:cxn ang="0">
                <a:pos x="2559558" y="575690"/>
              </a:cxn>
              <a:cxn ang="0">
                <a:pos x="2723261" y="606932"/>
              </a:cxn>
              <a:cxn ang="0">
                <a:pos x="2878454" y="638175"/>
              </a:cxn>
              <a:cxn ang="0">
                <a:pos x="3031616" y="667257"/>
              </a:cxn>
              <a:cxn ang="0">
                <a:pos x="3324987" y="716279"/>
              </a:cxn>
              <a:cxn ang="0">
                <a:pos x="3465322" y="738631"/>
              </a:cxn>
              <a:cxn ang="0">
                <a:pos x="3733165" y="774318"/>
              </a:cxn>
              <a:cxn ang="0">
                <a:pos x="3986149" y="805561"/>
              </a:cxn>
              <a:cxn ang="0">
                <a:pos x="4107306" y="816737"/>
              </a:cxn>
              <a:cxn ang="0">
                <a:pos x="4336923" y="834516"/>
              </a:cxn>
              <a:cxn ang="0">
                <a:pos x="4447413" y="841248"/>
              </a:cxn>
              <a:cxn ang="0">
                <a:pos x="4660010" y="850138"/>
              </a:cxn>
              <a:cxn ang="0">
                <a:pos x="4857750" y="850138"/>
              </a:cxn>
              <a:cxn ang="0">
                <a:pos x="5044821" y="845692"/>
              </a:cxn>
              <a:cxn ang="0">
                <a:pos x="5134102" y="841248"/>
              </a:cxn>
              <a:cxn ang="0">
                <a:pos x="5221351" y="834516"/>
              </a:cxn>
              <a:cxn ang="0">
                <a:pos x="5467984" y="807719"/>
              </a:cxn>
              <a:cxn ang="0">
                <a:pos x="5544439" y="796670"/>
              </a:cxn>
              <a:cxn ang="0">
                <a:pos x="5297805" y="765428"/>
              </a:cxn>
              <a:cxn ang="0">
                <a:pos x="5036311" y="727455"/>
              </a:cxn>
              <a:cxn ang="0">
                <a:pos x="4468749" y="629285"/>
              </a:cxn>
              <a:cxn ang="0">
                <a:pos x="4160520" y="566801"/>
              </a:cxn>
              <a:cxn ang="0">
                <a:pos x="3835146" y="497586"/>
              </a:cxn>
              <a:cxn ang="0">
                <a:pos x="2850896" y="263398"/>
              </a:cxn>
              <a:cxn ang="0">
                <a:pos x="2583053" y="205359"/>
              </a:cxn>
              <a:cxn ang="0">
                <a:pos x="2327910" y="156210"/>
              </a:cxn>
              <a:cxn ang="0">
                <a:pos x="2204592" y="133857"/>
              </a:cxn>
              <a:cxn ang="0">
                <a:pos x="2083435" y="113791"/>
              </a:cxn>
              <a:cxn ang="0">
                <a:pos x="1966467" y="96012"/>
              </a:cxn>
              <a:cxn ang="0">
                <a:pos x="1628394" y="51307"/>
              </a:cxn>
              <a:cxn ang="0">
                <a:pos x="1417954" y="31241"/>
              </a:cxn>
              <a:cxn ang="0">
                <a:pos x="1220215" y="15620"/>
              </a:cxn>
              <a:cxn ang="0">
                <a:pos x="1030986" y="4444"/>
              </a:cxn>
              <a:cxn ang="0">
                <a:pos x="852424" y="0"/>
              </a:cxn>
            </a:cxnLst>
            <a:rect l="0" t="0" r="r" b="b"/>
            <a:pathLst>
              <a:path w="5544820" h="850265">
                <a:moveTo>
                  <a:pt x="852424" y="0"/>
                </a:moveTo>
                <a:lnTo>
                  <a:pt x="684529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351"/>
                </a:lnTo>
                <a:lnTo>
                  <a:pt x="116839" y="35687"/>
                </a:lnTo>
                <a:lnTo>
                  <a:pt x="0" y="53593"/>
                </a:lnTo>
                <a:lnTo>
                  <a:pt x="333756" y="96012"/>
                </a:lnTo>
                <a:lnTo>
                  <a:pt x="693038" y="156210"/>
                </a:lnTo>
                <a:lnTo>
                  <a:pt x="1077849" y="234314"/>
                </a:lnTo>
                <a:lnTo>
                  <a:pt x="1281938" y="279018"/>
                </a:lnTo>
                <a:lnTo>
                  <a:pt x="1866519" y="421766"/>
                </a:lnTo>
                <a:lnTo>
                  <a:pt x="2559558" y="575690"/>
                </a:lnTo>
                <a:lnTo>
                  <a:pt x="2723261" y="606932"/>
                </a:lnTo>
                <a:lnTo>
                  <a:pt x="2878454" y="638175"/>
                </a:lnTo>
                <a:lnTo>
                  <a:pt x="3031616" y="667257"/>
                </a:lnTo>
                <a:lnTo>
                  <a:pt x="3324987" y="716279"/>
                </a:lnTo>
                <a:lnTo>
                  <a:pt x="3465322" y="738631"/>
                </a:lnTo>
                <a:lnTo>
                  <a:pt x="3733165" y="774318"/>
                </a:lnTo>
                <a:lnTo>
                  <a:pt x="3986149" y="805561"/>
                </a:lnTo>
                <a:lnTo>
                  <a:pt x="4107306" y="816737"/>
                </a:lnTo>
                <a:lnTo>
                  <a:pt x="4336923" y="834516"/>
                </a:lnTo>
                <a:lnTo>
                  <a:pt x="4447413" y="841248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5044821" y="845692"/>
                </a:lnTo>
                <a:lnTo>
                  <a:pt x="5134102" y="841248"/>
                </a:lnTo>
                <a:lnTo>
                  <a:pt x="5221351" y="834516"/>
                </a:lnTo>
                <a:lnTo>
                  <a:pt x="5467984" y="807719"/>
                </a:lnTo>
                <a:lnTo>
                  <a:pt x="5544439" y="796670"/>
                </a:lnTo>
                <a:lnTo>
                  <a:pt x="5297805" y="765428"/>
                </a:lnTo>
                <a:lnTo>
                  <a:pt x="5036311" y="727455"/>
                </a:lnTo>
                <a:lnTo>
                  <a:pt x="4468749" y="629285"/>
                </a:lnTo>
                <a:lnTo>
                  <a:pt x="4160520" y="566801"/>
                </a:lnTo>
                <a:lnTo>
                  <a:pt x="3835146" y="497586"/>
                </a:lnTo>
                <a:lnTo>
                  <a:pt x="2850896" y="263398"/>
                </a:lnTo>
                <a:lnTo>
                  <a:pt x="2583053" y="205359"/>
                </a:lnTo>
                <a:lnTo>
                  <a:pt x="2327910" y="156210"/>
                </a:lnTo>
                <a:lnTo>
                  <a:pt x="2204592" y="133857"/>
                </a:lnTo>
                <a:lnTo>
                  <a:pt x="2083435" y="113791"/>
                </a:lnTo>
                <a:lnTo>
                  <a:pt x="1966467" y="96012"/>
                </a:lnTo>
                <a:lnTo>
                  <a:pt x="1628394" y="51307"/>
                </a:lnTo>
                <a:lnTo>
                  <a:pt x="1417954" y="31241"/>
                </a:lnTo>
                <a:lnTo>
                  <a:pt x="1220215" y="15620"/>
                </a:lnTo>
                <a:lnTo>
                  <a:pt x="1030986" y="4444"/>
                </a:lnTo>
                <a:lnTo>
                  <a:pt x="852424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4" name="object 5"/>
          <p:cNvSpPr>
            <a:spLocks/>
          </p:cNvSpPr>
          <p:nvPr/>
        </p:nvSpPr>
        <p:spPr bwMode="auto">
          <a:xfrm>
            <a:off x="2828925" y="742950"/>
            <a:ext cx="5467350" cy="774700"/>
          </a:xfrm>
          <a:custGeom>
            <a:avLst/>
            <a:gdLst/>
            <a:ahLst/>
            <a:cxnLst>
              <a:cxn ang="0">
                <a:pos x="0" y="78105"/>
              </a:cxn>
              <a:cxn ang="0">
                <a:pos x="19177" y="73660"/>
              </a:cxn>
              <a:cxn ang="0">
                <a:pos x="76581" y="62484"/>
              </a:cxn>
              <a:cxn ang="0">
                <a:pos x="174371" y="46862"/>
              </a:cxn>
              <a:cxn ang="0">
                <a:pos x="238125" y="37973"/>
              </a:cxn>
              <a:cxn ang="0">
                <a:pos x="312547" y="28956"/>
              </a:cxn>
              <a:cxn ang="0">
                <a:pos x="395478" y="22351"/>
              </a:cxn>
              <a:cxn ang="0">
                <a:pos x="491108" y="15621"/>
              </a:cxn>
              <a:cxn ang="0">
                <a:pos x="595376" y="8890"/>
              </a:cxn>
              <a:cxn ang="0">
                <a:pos x="712216" y="4445"/>
              </a:cxn>
              <a:cxn ang="0">
                <a:pos x="839851" y="2286"/>
              </a:cxn>
              <a:cxn ang="0">
                <a:pos x="978027" y="0"/>
              </a:cxn>
              <a:cxn ang="0">
                <a:pos x="1126870" y="2286"/>
              </a:cxn>
              <a:cxn ang="0">
                <a:pos x="1286256" y="6731"/>
              </a:cxn>
              <a:cxn ang="0">
                <a:pos x="1458468" y="15621"/>
              </a:cxn>
              <a:cxn ang="0">
                <a:pos x="1641348" y="26797"/>
              </a:cxn>
              <a:cxn ang="0">
                <a:pos x="1834769" y="44576"/>
              </a:cxn>
              <a:cxn ang="0">
                <a:pos x="2041017" y="64643"/>
              </a:cxn>
              <a:cxn ang="0">
                <a:pos x="2259965" y="89281"/>
              </a:cxn>
              <a:cxn ang="0">
                <a:pos x="2489581" y="118237"/>
              </a:cxn>
              <a:cxn ang="0">
                <a:pos x="2731897" y="153924"/>
              </a:cxn>
              <a:cxn ang="0">
                <a:pos x="2984881" y="194183"/>
              </a:cxn>
              <a:cxn ang="0">
                <a:pos x="3250692" y="240919"/>
              </a:cxn>
              <a:cxn ang="0">
                <a:pos x="3529203" y="296799"/>
              </a:cxn>
              <a:cxn ang="0">
                <a:pos x="3820413" y="356997"/>
              </a:cxn>
              <a:cxn ang="0">
                <a:pos x="4124452" y="423925"/>
              </a:cxn>
              <a:cxn ang="0">
                <a:pos x="4441189" y="499872"/>
              </a:cxn>
              <a:cxn ang="0">
                <a:pos x="4770755" y="582422"/>
              </a:cxn>
              <a:cxn ang="0">
                <a:pos x="5113020" y="673862"/>
              </a:cxn>
              <a:cxn ang="0">
                <a:pos x="5467984" y="774319"/>
              </a:cxn>
            </a:cxnLst>
            <a:rect l="0" t="0" r="r" b="b"/>
            <a:pathLst>
              <a:path w="5467984" h="774700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8956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8890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576"/>
                </a:lnTo>
                <a:lnTo>
                  <a:pt x="2041017" y="64643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183"/>
                </a:lnTo>
                <a:lnTo>
                  <a:pt x="3250692" y="240919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noFill/>
          <a:ln w="317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5" name="object 6"/>
          <p:cNvSpPr>
            <a:spLocks/>
          </p:cNvSpPr>
          <p:nvPr/>
        </p:nvSpPr>
        <p:spPr bwMode="auto">
          <a:xfrm>
            <a:off x="5610225" y="730250"/>
            <a:ext cx="3308350" cy="650875"/>
          </a:xfrm>
          <a:custGeom>
            <a:avLst/>
            <a:gdLst/>
            <a:ahLst/>
            <a:cxnLst>
              <a:cxn ang="0">
                <a:pos x="0" y="651509"/>
              </a:cxn>
              <a:cxn ang="0">
                <a:pos x="95631" y="624713"/>
              </a:cxn>
              <a:cxn ang="0">
                <a:pos x="357250" y="555497"/>
              </a:cxn>
              <a:cxn ang="0">
                <a:pos x="537845" y="508634"/>
              </a:cxn>
              <a:cxn ang="0">
                <a:pos x="746251" y="457326"/>
              </a:cxn>
              <a:cxn ang="0">
                <a:pos x="978027" y="401573"/>
              </a:cxn>
              <a:cxn ang="0">
                <a:pos x="1226692" y="341375"/>
              </a:cxn>
              <a:cxn ang="0">
                <a:pos x="1490344" y="283336"/>
              </a:cxn>
              <a:cxn ang="0">
                <a:pos x="1760346" y="225297"/>
              </a:cxn>
              <a:cxn ang="0">
                <a:pos x="2036698" y="171703"/>
              </a:cxn>
              <a:cxn ang="0">
                <a:pos x="2310891" y="120395"/>
              </a:cxn>
              <a:cxn ang="0">
                <a:pos x="2447036" y="98170"/>
              </a:cxn>
              <a:cxn ang="0">
                <a:pos x="2578862" y="75818"/>
              </a:cxn>
              <a:cxn ang="0">
                <a:pos x="2710688" y="57911"/>
              </a:cxn>
              <a:cxn ang="0">
                <a:pos x="2838195" y="40131"/>
              </a:cxn>
              <a:cxn ang="0">
                <a:pos x="2963671" y="26669"/>
              </a:cxn>
              <a:cxn ang="0">
                <a:pos x="3082670" y="15620"/>
              </a:cxn>
              <a:cxn ang="0">
                <a:pos x="3197479" y="6603"/>
              </a:cxn>
              <a:cxn ang="0">
                <a:pos x="3307968" y="0"/>
              </a:cxn>
            </a:cxnLst>
            <a:rect l="0" t="0" r="r" b="b"/>
            <a:pathLst>
              <a:path w="3308350" h="651510">
                <a:moveTo>
                  <a:pt x="0" y="651509"/>
                </a:moveTo>
                <a:lnTo>
                  <a:pt x="95631" y="624713"/>
                </a:lnTo>
                <a:lnTo>
                  <a:pt x="357250" y="555497"/>
                </a:lnTo>
                <a:lnTo>
                  <a:pt x="537845" y="508634"/>
                </a:lnTo>
                <a:lnTo>
                  <a:pt x="746251" y="457326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703"/>
                </a:lnTo>
                <a:lnTo>
                  <a:pt x="2310891" y="120395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7911"/>
                </a:lnTo>
                <a:lnTo>
                  <a:pt x="2838195" y="40131"/>
                </a:lnTo>
                <a:lnTo>
                  <a:pt x="2963671" y="26669"/>
                </a:lnTo>
                <a:lnTo>
                  <a:pt x="3082670" y="15620"/>
                </a:lnTo>
                <a:lnTo>
                  <a:pt x="3197479" y="6603"/>
                </a:lnTo>
                <a:lnTo>
                  <a:pt x="3307968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6" name="object 7"/>
          <p:cNvSpPr>
            <a:spLocks/>
          </p:cNvSpPr>
          <p:nvPr/>
        </p:nvSpPr>
        <p:spPr bwMode="auto">
          <a:xfrm>
            <a:off x="211138" y="714375"/>
            <a:ext cx="8724900" cy="1330325"/>
          </a:xfrm>
          <a:custGeom>
            <a:avLst/>
            <a:gdLst/>
            <a:ahLst/>
            <a:cxnLst>
              <a:cxn ang="0">
                <a:pos x="1556042" y="0"/>
              </a:cxn>
              <a:cxn ang="0">
                <a:pos x="1402753" y="0"/>
              </a:cxn>
              <a:cxn ang="0">
                <a:pos x="1258100" y="4444"/>
              </a:cxn>
              <a:cxn ang="0">
                <a:pos x="1121829" y="11049"/>
              </a:cxn>
              <a:cxn ang="0">
                <a:pos x="874890" y="33400"/>
              </a:cxn>
              <a:cxn ang="0">
                <a:pos x="762063" y="49022"/>
              </a:cxn>
              <a:cxn ang="0">
                <a:pos x="659891" y="64642"/>
              </a:cxn>
              <a:cxn ang="0">
                <a:pos x="564095" y="82550"/>
              </a:cxn>
              <a:cxn ang="0">
                <a:pos x="478955" y="102615"/>
              </a:cxn>
              <a:cxn ang="0">
                <a:pos x="398056" y="120396"/>
              </a:cxn>
              <a:cxn ang="0">
                <a:pos x="327812" y="140462"/>
              </a:cxn>
              <a:cxn ang="0">
                <a:pos x="206476" y="178435"/>
              </a:cxn>
              <a:cxn ang="0">
                <a:pos x="157518" y="196341"/>
              </a:cxn>
              <a:cxn ang="0">
                <a:pos x="51079" y="240918"/>
              </a:cxn>
              <a:cxn ang="0">
                <a:pos x="0" y="267715"/>
              </a:cxn>
              <a:cxn ang="0">
                <a:pos x="0" y="1329816"/>
              </a:cxn>
              <a:cxn ang="0">
                <a:pos x="8719096" y="1329816"/>
              </a:cxn>
              <a:cxn ang="0">
                <a:pos x="8723414" y="1323086"/>
              </a:cxn>
              <a:cxn ang="0">
                <a:pos x="8723414" y="850138"/>
              </a:cxn>
              <a:cxn ang="0">
                <a:pos x="7182142" y="850138"/>
              </a:cxn>
              <a:cxn ang="0">
                <a:pos x="7043839" y="847851"/>
              </a:cxn>
              <a:cxn ang="0">
                <a:pos x="6899059" y="843406"/>
              </a:cxn>
              <a:cxn ang="0">
                <a:pos x="6750088" y="836676"/>
              </a:cxn>
              <a:cxn ang="0">
                <a:pos x="6594640" y="825500"/>
              </a:cxn>
              <a:cxn ang="0">
                <a:pos x="6260503" y="792099"/>
              </a:cxn>
              <a:cxn ang="0">
                <a:pos x="5900712" y="745236"/>
              </a:cxn>
              <a:cxn ang="0">
                <a:pos x="5709196" y="716152"/>
              </a:cxn>
              <a:cxn ang="0">
                <a:pos x="5509044" y="682751"/>
              </a:cxn>
              <a:cxn ang="0">
                <a:pos x="5302542" y="644778"/>
              </a:cxn>
              <a:cxn ang="0">
                <a:pos x="4861979" y="557784"/>
              </a:cxn>
              <a:cxn ang="0">
                <a:pos x="4387253" y="452881"/>
              </a:cxn>
              <a:cxn ang="0">
                <a:pos x="4136047" y="394842"/>
              </a:cxn>
              <a:cxn ang="0">
                <a:pos x="3614458" y="267715"/>
              </a:cxn>
              <a:cxn ang="0">
                <a:pos x="3122841" y="165100"/>
              </a:cxn>
              <a:cxn ang="0">
                <a:pos x="2892844" y="124840"/>
              </a:cxn>
              <a:cxn ang="0">
                <a:pos x="2673642" y="91439"/>
              </a:cxn>
              <a:cxn ang="0">
                <a:pos x="2462949" y="62356"/>
              </a:cxn>
              <a:cxn ang="0">
                <a:pos x="2262797" y="40131"/>
              </a:cxn>
              <a:cxn ang="0">
                <a:pos x="2073313" y="22225"/>
              </a:cxn>
              <a:cxn ang="0">
                <a:pos x="1719999" y="2159"/>
              </a:cxn>
              <a:cxn ang="0">
                <a:pos x="1556042" y="0"/>
              </a:cxn>
              <a:cxn ang="0">
                <a:pos x="8723414" y="568960"/>
              </a:cxn>
              <a:cxn ang="0">
                <a:pos x="8638197" y="604647"/>
              </a:cxn>
              <a:cxn ang="0">
                <a:pos x="8557298" y="635888"/>
              </a:cxn>
              <a:cxn ang="0">
                <a:pos x="8472208" y="664844"/>
              </a:cxn>
              <a:cxn ang="0">
                <a:pos x="8295551" y="718438"/>
              </a:cxn>
              <a:cxn ang="0">
                <a:pos x="8201825" y="742950"/>
              </a:cxn>
              <a:cxn ang="0">
                <a:pos x="8005991" y="783081"/>
              </a:cxn>
              <a:cxn ang="0">
                <a:pos x="7901724" y="800988"/>
              </a:cxn>
              <a:cxn ang="0">
                <a:pos x="7680363" y="827786"/>
              </a:cxn>
              <a:cxn ang="0">
                <a:pos x="7441857" y="845565"/>
              </a:cxn>
              <a:cxn ang="0">
                <a:pos x="7314222" y="850138"/>
              </a:cxn>
              <a:cxn ang="0">
                <a:pos x="8723414" y="850138"/>
              </a:cxn>
              <a:cxn ang="0">
                <a:pos x="8723414" y="568960"/>
              </a:cxn>
            </a:cxnLst>
            <a:rect l="0" t="0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049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396"/>
                </a:lnTo>
                <a:lnTo>
                  <a:pt x="327812" y="140462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086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500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152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387253" y="452881"/>
                </a:lnTo>
                <a:lnTo>
                  <a:pt x="4136047" y="394842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840"/>
                </a:lnTo>
                <a:lnTo>
                  <a:pt x="2673642" y="91439"/>
                </a:lnTo>
                <a:lnTo>
                  <a:pt x="2462949" y="62356"/>
                </a:lnTo>
                <a:lnTo>
                  <a:pt x="2262797" y="40131"/>
                </a:lnTo>
                <a:lnTo>
                  <a:pt x="2073313" y="22225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844"/>
                </a:lnTo>
                <a:lnTo>
                  <a:pt x="8295551" y="718438"/>
                </a:lnTo>
                <a:lnTo>
                  <a:pt x="8201825" y="742950"/>
                </a:lnTo>
                <a:lnTo>
                  <a:pt x="8005991" y="783081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565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7" name="object 8"/>
          <p:cNvSpPr>
            <a:spLocks noChangeArrowheads="1"/>
          </p:cNvSpPr>
          <p:nvPr/>
        </p:nvSpPr>
        <p:spPr bwMode="auto">
          <a:xfrm>
            <a:off x="533400" y="158750"/>
            <a:ext cx="8532813" cy="15763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600" y="1981200"/>
            <a:ext cx="8148638" cy="3325813"/>
          </a:xfrm>
          <a:prstGeom prst="rect">
            <a:avLst/>
          </a:prstGeom>
        </p:spPr>
        <p:txBody>
          <a:bodyPr lIns="0" tIns="101600" rIns="0" bIns="0">
            <a:spAutoFit/>
          </a:bodyPr>
          <a:lstStyle/>
          <a:p>
            <a:pPr marL="331788" indent="-319088">
              <a:spcBef>
                <a:spcPts val="800"/>
              </a:spcBef>
              <a:buClr>
                <a:srgbClr val="FF0000"/>
              </a:buClr>
              <a:buSzPct val="60000"/>
              <a:buFont typeface="Wingdings" pitchFamily="2" charset="2"/>
              <a:buChar char=""/>
              <a:tabLst>
                <a:tab pos="331788" algn="l"/>
              </a:tabLst>
            </a:pPr>
            <a:r>
              <a:rPr lang="ru-RU" sz="2400" b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паспорт и ручку гелиевую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31788" indent="-319088">
              <a:spcBef>
                <a:spcPts val="700"/>
              </a:spcBef>
              <a:buSzPct val="60000"/>
              <a:buFont typeface="Wingdings" pitchFamily="2" charset="2"/>
              <a:buChar char=""/>
              <a:tabLst>
                <a:tab pos="331788" algn="l"/>
              </a:tabLst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математике </a:t>
            </a:r>
            <a:r>
              <a:rPr lang="ru-RU" sz="2400" b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– линейку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31788" indent="-319088">
              <a:spcBef>
                <a:spcPts val="713"/>
              </a:spcBef>
              <a:buSzPct val="60000"/>
              <a:buFont typeface="Wingdings" pitchFamily="2" charset="2"/>
              <a:buChar char=""/>
              <a:tabLst>
                <a:tab pos="331788" algn="l"/>
              </a:tabLst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физике, химии </a:t>
            </a:r>
            <a:r>
              <a:rPr lang="ru-RU" sz="2400" b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– непрограммируемый калькулятор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географии, биологии </a:t>
            </a:r>
            <a:r>
              <a:rPr lang="ru-RU" sz="2400" b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– линейку, непрограммируемый  калькулятор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31788" indent="-319088">
              <a:spcBef>
                <a:spcPts val="700"/>
              </a:spcBef>
              <a:tabLst>
                <a:tab pos="331788" algn="l"/>
              </a:tabLst>
            </a:pPr>
            <a:r>
              <a:rPr lang="ru-RU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остальное использовать на экзамене запрещено.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31788" indent="-319088">
              <a:tabLst>
                <a:tab pos="331788" algn="l"/>
              </a:tabLst>
            </a:pPr>
            <a:r>
              <a:rPr lang="ru-RU" sz="2400" b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В случае нарушения установленного порядка участник  удаляется с экзамена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9" name="object 10"/>
          <p:cNvSpPr>
            <a:spLocks noChangeArrowheads="1"/>
          </p:cNvSpPr>
          <p:nvPr/>
        </p:nvSpPr>
        <p:spPr bwMode="auto">
          <a:xfrm>
            <a:off x="6553200" y="1447800"/>
            <a:ext cx="1079500" cy="10810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30" name="object 11"/>
          <p:cNvSpPr>
            <a:spLocks noChangeArrowheads="1"/>
          </p:cNvSpPr>
          <p:nvPr/>
        </p:nvSpPr>
        <p:spPr bwMode="auto">
          <a:xfrm>
            <a:off x="7848600" y="1295400"/>
            <a:ext cx="1008063" cy="11525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object 2"/>
          <p:cNvSpPr>
            <a:spLocks noChangeArrowheads="1"/>
          </p:cNvSpPr>
          <p:nvPr/>
        </p:nvSpPr>
        <p:spPr bwMode="auto">
          <a:xfrm>
            <a:off x="1682750" y="188913"/>
            <a:ext cx="7281863" cy="10080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6" name="object 3"/>
          <p:cNvSpPr>
            <a:spLocks/>
          </p:cNvSpPr>
          <p:nvPr/>
        </p:nvSpPr>
        <p:spPr bwMode="auto">
          <a:xfrm>
            <a:off x="1682750" y="188913"/>
            <a:ext cx="7281863" cy="1008062"/>
          </a:xfrm>
          <a:custGeom>
            <a:avLst/>
            <a:gdLst/>
            <a:ahLst/>
            <a:cxnLst>
              <a:cxn ang="0">
                <a:pos x="0" y="1007833"/>
              </a:cxn>
              <a:cxn ang="0">
                <a:pos x="7281926" y="1007833"/>
              </a:cxn>
              <a:cxn ang="0">
                <a:pos x="7281926" y="0"/>
              </a:cxn>
              <a:cxn ang="0">
                <a:pos x="0" y="0"/>
              </a:cxn>
              <a:cxn ang="0">
                <a:pos x="0" y="1007833"/>
              </a:cxn>
            </a:cxnLst>
            <a:rect l="0" t="0" r="r" b="b"/>
            <a:pathLst>
              <a:path w="7282180" h="1008380">
                <a:moveTo>
                  <a:pt x="0" y="1007833"/>
                </a:moveTo>
                <a:lnTo>
                  <a:pt x="7281926" y="1007833"/>
                </a:lnTo>
                <a:lnTo>
                  <a:pt x="7281926" y="0"/>
                </a:lnTo>
                <a:lnTo>
                  <a:pt x="0" y="0"/>
                </a:lnTo>
                <a:lnTo>
                  <a:pt x="0" y="1007833"/>
                </a:lnTo>
                <a:close/>
              </a:path>
            </a:pathLst>
          </a:custGeom>
          <a:noFill/>
          <a:ln w="9525">
            <a:solidFill>
              <a:srgbClr val="95959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1747" name="object 4"/>
          <p:cNvSpPr>
            <a:spLocks noChangeArrowheads="1"/>
          </p:cNvSpPr>
          <p:nvPr/>
        </p:nvSpPr>
        <p:spPr bwMode="auto">
          <a:xfrm>
            <a:off x="2208213" y="592138"/>
            <a:ext cx="6935787" cy="3714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8" name="object 5"/>
          <p:cNvSpPr>
            <a:spLocks noChangeArrowheads="1"/>
          </p:cNvSpPr>
          <p:nvPr/>
        </p:nvSpPr>
        <p:spPr bwMode="auto">
          <a:xfrm>
            <a:off x="6343650" y="1081088"/>
            <a:ext cx="2781300" cy="3698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9" name="object 6"/>
          <p:cNvSpPr>
            <a:spLocks noChangeArrowheads="1"/>
          </p:cNvSpPr>
          <p:nvPr/>
        </p:nvSpPr>
        <p:spPr bwMode="auto">
          <a:xfrm>
            <a:off x="8621713" y="1081088"/>
            <a:ext cx="522287" cy="3698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00200" y="180975"/>
            <a:ext cx="7924800" cy="1120775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pc="-30" dirty="0">
                <a:solidFill>
                  <a:srgbClr val="212168"/>
                </a:solidFill>
              </a:rPr>
              <a:t>СРЕДСТВА, </a:t>
            </a:r>
            <a:r>
              <a:rPr spc="-25" dirty="0">
                <a:solidFill>
                  <a:srgbClr val="212168"/>
                </a:solidFill>
              </a:rPr>
              <a:t>РАЗРЕШЕННЫЕ</a:t>
            </a:r>
            <a:r>
              <a:rPr spc="-80" dirty="0">
                <a:solidFill>
                  <a:srgbClr val="212168"/>
                </a:solidFill>
              </a:rPr>
              <a:t> </a:t>
            </a:r>
            <a:r>
              <a:rPr spc="-5" dirty="0">
                <a:solidFill>
                  <a:srgbClr val="212168"/>
                </a:solidFill>
              </a:rPr>
              <a:t>НА</a:t>
            </a:r>
            <a:br>
              <a:rPr spc="-5" dirty="0">
                <a:solidFill>
                  <a:srgbClr val="212168"/>
                </a:solidFill>
              </a:rPr>
            </a:br>
            <a:r>
              <a:rPr spc="5" dirty="0">
                <a:solidFill>
                  <a:srgbClr val="212168"/>
                </a:solidFill>
              </a:rPr>
              <a:t>ЭКЗАМЕНЕ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73038" y="1550988"/>
          <a:ext cx="8856662" cy="4819650"/>
        </p:xfrm>
        <a:graphic>
          <a:graphicData uri="http://schemas.openxmlformats.org/drawingml/2006/table">
            <a:tbl>
              <a:tblPr/>
              <a:tblGrid>
                <a:gridCol w="2674937"/>
                <a:gridCol w="6181725"/>
              </a:tblGrid>
              <a:tr h="371475">
                <a:tc>
                  <a:txBody>
                    <a:bodyPr/>
                    <a:lstStyle/>
                    <a:p>
                      <a:pPr marL="854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Предмет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4000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2C89"/>
                    </a:solidFill>
                  </a:tcPr>
                </a:tc>
                <a:tc>
                  <a:txBody>
                    <a:bodyPr/>
                    <a:lstStyle/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Средства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4000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2C8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0" marR="0" marT="4064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Орфографический словарь</a:t>
                      </a:r>
                    </a:p>
                  </a:txBody>
                  <a:tcPr marL="0" marR="0" marT="4064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</a:txBody>
                  <a:tcPr marL="0" marR="0" marT="4064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Линейка, справочные материалы</a:t>
                      </a:r>
                    </a:p>
                  </a:txBody>
                  <a:tcPr marL="0" marR="0" marT="4064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0" marR="0" marT="4064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Непрограммируемый калькулятор, лабораторное оборудование</a:t>
                      </a:r>
                    </a:p>
                  </a:txBody>
                  <a:tcPr marL="0" marR="0" marT="4064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0" marR="0" marT="4064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Непрограммируемый калькулятор, лабораторное оборудование,  периодическая система Д.И.Менделеева, таблица растворимости,  электрохимический ряд напряжений металлов</a:t>
                      </a:r>
                    </a:p>
                  </a:txBody>
                  <a:tcPr marL="0" marR="0" marT="4064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C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0" marR="0" marT="4064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Линейка, карандаш и непрограммируемый калькулятор</a:t>
                      </a:r>
                    </a:p>
                  </a:txBody>
                  <a:tcPr marL="0" marR="0" marT="4064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0" marR="0" marT="4127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Линейка, непрограммируемый калькулятор, атласы  для 7, 8 и 9 классов</a:t>
                      </a:r>
                    </a:p>
                  </a:txBody>
                  <a:tcPr marL="0" marR="0" marT="4127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0" marR="0" marT="4127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Полные тексты худ. произведений, сборники лирики</a:t>
                      </a:r>
                    </a:p>
                  </a:txBody>
                  <a:tcPr marL="0" marR="0" marT="4127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ИКТ</a:t>
                      </a:r>
                    </a:p>
                  </a:txBody>
                  <a:tcPr marL="0" marR="0" marT="4127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Компьютеры</a:t>
                      </a:r>
                    </a:p>
                  </a:txBody>
                  <a:tcPr marL="0" marR="0" marT="4127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Иностранные языки</a:t>
                      </a:r>
                    </a:p>
                  </a:txBody>
                  <a:tcPr marL="0" marR="0" marT="4127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Компьютеры</a:t>
                      </a:r>
                    </a:p>
                  </a:txBody>
                  <a:tcPr marL="0" marR="0" marT="4127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0" marR="0" marT="4127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Орфографический словарь</a:t>
                      </a:r>
                    </a:p>
                  </a:txBody>
                  <a:tcPr marL="0" marR="0" marT="4127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</a:txBody>
                  <a:tcPr marL="0" marR="0" marT="4127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Линейка, справочные материалы</a:t>
                      </a:r>
                    </a:p>
                  </a:txBody>
                  <a:tcPr marL="0" marR="0" marT="4127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0" marR="0" marT="4127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Непрограммируемый калькулятор, лабораторное оборудование</a:t>
                      </a:r>
                    </a:p>
                  </a:txBody>
                  <a:tcPr marL="0" marR="0" marT="4127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222375"/>
            <a:ext cx="8686800" cy="51831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indent="336550" algn="just">
              <a:spcBef>
                <a:spcPts val="100"/>
              </a:spcBef>
            </a:pPr>
            <a:r>
              <a:rPr lang="ru-RU" sz="240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Для обеспечения права на объективное оценивание  участникам ГИА-9 предоставляется право подать в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12700" indent="336550" algn="just"/>
            <a:r>
              <a:rPr lang="ru-RU" sz="2400" u="sng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письменной форме апелляцию: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12700" indent="336550">
              <a:buFont typeface="Arial" charset="0"/>
              <a:buChar char="•"/>
            </a:pPr>
            <a:r>
              <a:rPr lang="ru-RU" sz="2400" b="1">
                <a:solidFill>
                  <a:srgbClr val="FF0075"/>
                </a:solidFill>
                <a:latin typeface="Times New Roman" pitchFamily="18" charset="0"/>
                <a:cs typeface="Times New Roman" pitchFamily="18" charset="0"/>
              </a:rPr>
              <a:t>о нарушении установленного порядка проведения  ГИА-9 ;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12700" indent="336550">
              <a:buFont typeface="Arial" charset="0"/>
              <a:buChar char="•"/>
            </a:pPr>
            <a:r>
              <a:rPr lang="ru-RU" sz="2400" b="1">
                <a:solidFill>
                  <a:srgbClr val="FF0075"/>
                </a:solidFill>
                <a:latin typeface="Times New Roman" pitchFamily="18" charset="0"/>
                <a:cs typeface="Times New Roman" pitchFamily="18" charset="0"/>
              </a:rPr>
              <a:t>о несогласии с выставленными баллами</a:t>
            </a:r>
          </a:p>
          <a:p>
            <a:pPr marL="12700" indent="336550">
              <a:buFont typeface="Arial" charset="0"/>
              <a:buChar char="•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12700" indent="336550"/>
            <a:r>
              <a:rPr lang="ru-RU" sz="2400" u="sng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 Не рассматриваются апелляции: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12700" indent="336550">
              <a:buFontTx/>
              <a:buChar char="•"/>
            </a:pPr>
            <a:r>
              <a:rPr lang="ru-RU" sz="240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по вопросам </a:t>
            </a:r>
            <a:r>
              <a:rPr lang="ru-RU" sz="2400" b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содержания </a:t>
            </a:r>
            <a:r>
              <a:rPr lang="ru-RU" sz="240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структуры </a:t>
            </a:r>
            <a:r>
              <a:rPr lang="ru-RU" sz="240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заданий по  учебным предметам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12700" indent="336550">
              <a:buFontTx/>
              <a:buChar char="•"/>
            </a:pPr>
            <a:r>
              <a:rPr lang="ru-RU" sz="240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по вопросам, связанным с </a:t>
            </a:r>
            <a:r>
              <a:rPr lang="ru-RU" sz="2400" b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нарушением </a:t>
            </a:r>
            <a:r>
              <a:rPr lang="ru-RU" sz="240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участником  ГИА-9 установленного </a:t>
            </a:r>
            <a:r>
              <a:rPr lang="ru-RU" sz="2400" b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порядка проведения ГИА-9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12700" indent="336550">
              <a:buFontTx/>
              <a:buChar char="•"/>
            </a:pPr>
            <a:r>
              <a:rPr lang="ru-RU" sz="240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по вопросам, связанным с </a:t>
            </a:r>
            <a:r>
              <a:rPr lang="ru-RU" sz="2400" b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неправильным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12700" indent="336550"/>
            <a:r>
              <a:rPr lang="ru-RU" sz="2400" b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оформлением </a:t>
            </a:r>
            <a:r>
              <a:rPr lang="ru-RU" sz="240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участником ГИА-9 экзаменационной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12700" indent="336550"/>
            <a:r>
              <a:rPr lang="ru-RU" sz="2400" b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5400" y="304800"/>
            <a:ext cx="6858000" cy="121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object 2"/>
          <p:cNvSpPr>
            <a:spLocks noChangeArrowheads="1"/>
          </p:cNvSpPr>
          <p:nvPr/>
        </p:nvSpPr>
        <p:spPr bwMode="auto">
          <a:xfrm>
            <a:off x="152400" y="1047750"/>
            <a:ext cx="8763000" cy="55530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077913"/>
            <a:ext cx="8650288" cy="50387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indent="312738">
              <a:spcBef>
                <a:spcPts val="100"/>
              </a:spcBef>
            </a:pPr>
            <a:r>
              <a:rPr lang="ru-RU" sz="240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Апелляцию о нарушении установленного порядка  проведения ГИА обучающийся </a:t>
            </a:r>
            <a:r>
              <a:rPr lang="ru-RU" sz="2400" b="1">
                <a:solidFill>
                  <a:srgbClr val="FF0075"/>
                </a:solidFill>
                <a:latin typeface="Times New Roman" pitchFamily="18" charset="0"/>
                <a:cs typeface="Times New Roman" pitchFamily="18" charset="0"/>
              </a:rPr>
              <a:t>подает в день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12700" indent="312738"/>
            <a:r>
              <a:rPr lang="ru-RU" sz="2400" b="1">
                <a:solidFill>
                  <a:srgbClr val="FF0075"/>
                </a:solidFill>
                <a:latin typeface="Times New Roman" pitchFamily="18" charset="0"/>
                <a:cs typeface="Times New Roman" pitchFamily="18" charset="0"/>
              </a:rPr>
              <a:t>проведения экзамена </a:t>
            </a:r>
            <a:r>
              <a:rPr lang="ru-RU" sz="240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по соответствующему учебному  предмету уполномоченному представителю ГЭК, </a:t>
            </a:r>
            <a:r>
              <a:rPr lang="ru-RU" sz="2400" b="1">
                <a:solidFill>
                  <a:srgbClr val="FF0075"/>
                </a:solidFill>
                <a:latin typeface="Times New Roman" pitchFamily="18" charset="0"/>
                <a:cs typeface="Times New Roman" pitchFamily="18" charset="0"/>
              </a:rPr>
              <a:t>не  покидая ППЭ</a:t>
            </a:r>
          </a:p>
          <a:p>
            <a:pPr marL="12700" indent="312738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12700" indent="312738">
              <a:lnSpc>
                <a:spcPct val="101000"/>
              </a:lnSpc>
              <a:spcBef>
                <a:spcPts val="488"/>
              </a:spcBef>
            </a:pPr>
            <a:r>
              <a:rPr lang="ru-RU" sz="240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Апелляцию о несогласии с выставленными баллами  обучающиеся подают непосредственно в конфликтную  комиссию или </a:t>
            </a:r>
            <a:r>
              <a:rPr lang="ru-RU" sz="2400" b="1">
                <a:solidFill>
                  <a:srgbClr val="FF0075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</a:t>
            </a:r>
            <a:r>
              <a:rPr lang="ru-RU" sz="240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, в  которой они были допущены в установленном порядке к  ГИА</a:t>
            </a:r>
          </a:p>
          <a:p>
            <a:pPr marL="12700" indent="312738">
              <a:lnSpc>
                <a:spcPct val="101000"/>
              </a:lnSpc>
              <a:spcBef>
                <a:spcPts val="488"/>
              </a:spcBef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12700" indent="312738">
              <a:spcBef>
                <a:spcPts val="575"/>
              </a:spcBef>
            </a:pPr>
            <a:r>
              <a:rPr lang="ru-RU" sz="240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Апелляция о несогласии с выставленными баллами  </a:t>
            </a:r>
            <a:r>
              <a:rPr lang="ru-RU" sz="2400" b="1">
                <a:solidFill>
                  <a:srgbClr val="FF0075"/>
                </a:solidFill>
                <a:latin typeface="Times New Roman" pitchFamily="18" charset="0"/>
                <a:cs typeface="Times New Roman" pitchFamily="18" charset="0"/>
              </a:rPr>
              <a:t>подается в течение двух рабочих дней </a:t>
            </a:r>
            <a:r>
              <a:rPr lang="ru-RU" sz="240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со дня  объявления результатов ГИА по соответствующему  учебному предмету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object 4"/>
          <p:cNvSpPr>
            <a:spLocks noChangeArrowheads="1"/>
          </p:cNvSpPr>
          <p:nvPr/>
        </p:nvSpPr>
        <p:spPr bwMode="auto">
          <a:xfrm>
            <a:off x="1676400" y="0"/>
            <a:ext cx="5734050" cy="14684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362200"/>
            <a:ext cx="8077200" cy="30289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85750" indent="-273050">
              <a:spcBef>
                <a:spcPts val="100"/>
              </a:spcBef>
              <a:buClr>
                <a:srgbClr val="2309E3"/>
              </a:buClr>
              <a:buFont typeface="Wingdings" pitchFamily="2" charset="2"/>
              <a:buChar char=""/>
              <a:tabLst>
                <a:tab pos="285750" algn="l"/>
              </a:tabLst>
            </a:pPr>
            <a:r>
              <a:rPr lang="ru-RU" sz="280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обучающиеся,</a:t>
            </a:r>
            <a:r>
              <a:rPr lang="ru-RU" sz="2800" u="sng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удаленные с экзамена за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marL="285750" indent="-273050">
              <a:tabLst>
                <a:tab pos="285750" algn="l"/>
              </a:tabLst>
            </a:pPr>
            <a:r>
              <a:rPr lang="ru-RU" sz="2800" u="sng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sz="280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установленного порядка проведения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marL="285750" indent="-273050">
              <a:tabLst>
                <a:tab pos="285750" algn="l"/>
              </a:tabLst>
            </a:pPr>
            <a:r>
              <a:rPr lang="ru-RU" sz="280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ГИА</a:t>
            </a:r>
          </a:p>
          <a:p>
            <a:pPr marL="285750" indent="-273050">
              <a:tabLst>
                <a:tab pos="285750" algn="l"/>
              </a:tabLst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marL="285750" indent="-273050">
              <a:buClr>
                <a:srgbClr val="2309E3"/>
              </a:buClr>
              <a:buFont typeface="Wingdings" pitchFamily="2" charset="2"/>
              <a:buChar char=""/>
              <a:tabLst>
                <a:tab pos="285750" algn="l"/>
              </a:tabLst>
            </a:pPr>
            <a:r>
              <a:rPr lang="ru-RU" sz="280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обучающиеся,</a:t>
            </a:r>
            <a:r>
              <a:rPr lang="ru-RU" sz="2800" u="sng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2800" b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которых были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marL="285750" indent="-273050">
              <a:tabLst>
                <a:tab pos="285750" algn="l"/>
              </a:tabLst>
            </a:pPr>
            <a:r>
              <a:rPr lang="ru-RU" sz="2800" u="sng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аннулированы ГЭК </a:t>
            </a:r>
            <a:r>
              <a:rPr lang="ru-RU" sz="280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за нарушение ими  установленного порядка проведения ГИА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object 3"/>
          <p:cNvSpPr>
            <a:spLocks noChangeArrowheads="1"/>
          </p:cNvSpPr>
          <p:nvPr/>
        </p:nvSpPr>
        <p:spPr bwMode="auto">
          <a:xfrm>
            <a:off x="457200" y="304800"/>
            <a:ext cx="8197850" cy="1577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19" name="object 4"/>
          <p:cNvSpPr>
            <a:spLocks noChangeArrowheads="1"/>
          </p:cNvSpPr>
          <p:nvPr/>
        </p:nvSpPr>
        <p:spPr bwMode="auto">
          <a:xfrm rot="907783">
            <a:off x="6858000" y="4670425"/>
            <a:ext cx="1885950" cy="21875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object 2"/>
          <p:cNvSpPr>
            <a:spLocks noChangeArrowheads="1"/>
          </p:cNvSpPr>
          <p:nvPr/>
        </p:nvSpPr>
        <p:spPr bwMode="auto">
          <a:xfrm>
            <a:off x="0" y="1752600"/>
            <a:ext cx="8915400" cy="46085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447800"/>
            <a:ext cx="8610600" cy="2979738"/>
          </a:xfrm>
          <a:prstGeom prst="rect">
            <a:avLst/>
          </a:prstGeom>
        </p:spPr>
        <p:txBody>
          <a:bodyPr lIns="0" tIns="85725" rIns="0" bIns="0">
            <a:spAutoFit/>
          </a:bodyPr>
          <a:lstStyle/>
          <a:p>
            <a:pPr marL="149860" algn="just" fontAlgn="auto">
              <a:spcBef>
                <a:spcPts val="675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2400" b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sz="24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sz="24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августа 2017 </a:t>
            </a:r>
            <a:r>
              <a:rPr sz="2400" b="1" spc="-3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sz="24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началась</a:t>
            </a:r>
            <a:r>
              <a:rPr sz="2400" b="1" spc="-6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публикация</a:t>
            </a:r>
            <a:endParaRPr sz="2400" b="1">
              <a:latin typeface="Times New Roman" pitchFamily="18" charset="0"/>
              <a:cs typeface="Times New Roman" pitchFamily="18" charset="0"/>
            </a:endParaRPr>
          </a:p>
          <a:p>
            <a:pPr marL="12700" algn="just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sz="2400" b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проектов демоверсий, </a:t>
            </a:r>
            <a:r>
              <a:rPr sz="2400" b="1" spc="-5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спецификаций</a:t>
            </a:r>
            <a:r>
              <a:rPr sz="2400" b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кодификаторов </a:t>
            </a:r>
            <a:r>
              <a:rPr sz="2400" b="1" spc="-1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контрольных </a:t>
            </a:r>
            <a:r>
              <a:rPr sz="2400" b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измерительных </a:t>
            </a:r>
            <a:r>
              <a:rPr sz="24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материалов (КИМ)  </a:t>
            </a:r>
            <a:r>
              <a:rPr sz="2400" b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основного </a:t>
            </a:r>
            <a:r>
              <a:rPr sz="2400" b="1" spc="-1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государственного </a:t>
            </a:r>
            <a:r>
              <a:rPr sz="24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экзамена </a:t>
            </a:r>
            <a:r>
              <a:rPr sz="2400" b="1" spc="-5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sz="2400" b="1" spc="-25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400" b="1" spc="-25" dirty="0">
              <a:solidFill>
                <a:srgbClr val="001F5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just" fontAlgn="auto">
              <a:spcBef>
                <a:spcPts val="580"/>
              </a:spcBef>
              <a:spcAft>
                <a:spcPts val="0"/>
              </a:spcAft>
              <a:defRPr/>
            </a:pPr>
            <a:endParaRPr lang="ru-RU" sz="2400" b="1" spc="-25" dirty="0">
              <a:solidFill>
                <a:srgbClr val="001F5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just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sz="2400" b="1" spc="-25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Ознакомиться  </a:t>
            </a:r>
            <a:r>
              <a:rPr sz="24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sz="24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ними </a:t>
            </a:r>
            <a:r>
              <a:rPr sz="2400" b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sz="24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2400" b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сайте </a:t>
            </a:r>
            <a:r>
              <a:rPr sz="24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ФИПИ </a:t>
            </a:r>
            <a:r>
              <a:rPr sz="24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400" b="1" spc="-1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Разделе</a:t>
            </a:r>
            <a:r>
              <a:rPr sz="2400" b="1" spc="-15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b="1" spc="-15" dirty="0">
              <a:solidFill>
                <a:srgbClr val="001F5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just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sz="2400" b="1">
                <a:solidFill>
                  <a:srgbClr val="2309E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sz="2400" b="1" spc="-10">
                <a:solidFill>
                  <a:srgbClr val="2309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>
                <a:solidFill>
                  <a:srgbClr val="2309E3"/>
                </a:solidFill>
                <a:latin typeface="Times New Roman" pitchFamily="18" charset="0"/>
                <a:cs typeface="Times New Roman" pitchFamily="18" charset="0"/>
              </a:rPr>
              <a:t>Демоверсии</a:t>
            </a:r>
            <a:r>
              <a:rPr sz="2400" b="1" spc="-5">
                <a:solidFill>
                  <a:srgbClr val="2309E3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spc="-5" dirty="0">
                <a:solidFill>
                  <a:srgbClr val="2309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>
                <a:solidFill>
                  <a:srgbClr val="2309E3"/>
                </a:solidFill>
                <a:latin typeface="Times New Roman" pitchFamily="18" charset="0"/>
                <a:cs typeface="Times New Roman" pitchFamily="18" charset="0"/>
              </a:rPr>
              <a:t>спецификации</a:t>
            </a:r>
            <a:r>
              <a:rPr sz="2400" b="1" spc="-5" dirty="0">
                <a:solidFill>
                  <a:srgbClr val="2309E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b="1" spc="-20" dirty="0">
                <a:solidFill>
                  <a:srgbClr val="2309E3"/>
                </a:solidFill>
                <a:latin typeface="Times New Roman" pitchFamily="18" charset="0"/>
                <a:cs typeface="Times New Roman" pitchFamily="18" charset="0"/>
              </a:rPr>
              <a:t>кодификаторы </a:t>
            </a:r>
            <a:r>
              <a:rPr sz="2400" b="1" spc="-5" dirty="0">
                <a:solidFill>
                  <a:srgbClr val="2309E3"/>
                </a:solidFill>
                <a:latin typeface="Times New Roman" pitchFamily="18" charset="0"/>
                <a:cs typeface="Times New Roman" pitchFamily="18" charset="0"/>
              </a:rPr>
              <a:t>ОГЭ 2018</a:t>
            </a:r>
            <a:r>
              <a:rPr sz="2400" b="1" spc="5" dirty="0">
                <a:solidFill>
                  <a:srgbClr val="2309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5" dirty="0">
                <a:solidFill>
                  <a:srgbClr val="2309E3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sz="2400" b="1" spc="-2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47800" y="601663"/>
            <a:ext cx="6172200" cy="696912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spc="-30" dirty="0">
                <a:solidFill>
                  <a:schemeClr val="tx1"/>
                </a:solidFill>
              </a:rPr>
              <a:t>Подготовка </a:t>
            </a:r>
            <a:r>
              <a:rPr sz="4400" dirty="0">
                <a:solidFill>
                  <a:schemeClr val="tx1"/>
                </a:solidFill>
              </a:rPr>
              <a:t>к</a:t>
            </a:r>
            <a:r>
              <a:rPr sz="4400" spc="-45" dirty="0">
                <a:solidFill>
                  <a:schemeClr val="tx1"/>
                </a:solidFill>
              </a:rPr>
              <a:t> </a:t>
            </a:r>
            <a:r>
              <a:rPr sz="4400" dirty="0">
                <a:solidFill>
                  <a:schemeClr val="tx1"/>
                </a:solidFill>
              </a:rPr>
              <a:t>ГИА</a:t>
            </a:r>
            <a:endParaRPr sz="4400">
              <a:solidFill>
                <a:schemeClr val="tx1"/>
              </a:solidFill>
            </a:endParaRPr>
          </a:p>
        </p:txBody>
      </p:sp>
      <p:sp>
        <p:nvSpPr>
          <p:cNvPr id="35844" name="object 5"/>
          <p:cNvSpPr>
            <a:spLocks noChangeArrowheads="1"/>
          </p:cNvSpPr>
          <p:nvPr/>
        </p:nvSpPr>
        <p:spPr bwMode="auto">
          <a:xfrm>
            <a:off x="1752600" y="304800"/>
            <a:ext cx="5570538" cy="5286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5" name="object 6"/>
          <p:cNvSpPr>
            <a:spLocks noChangeArrowheads="1"/>
          </p:cNvSpPr>
          <p:nvPr/>
        </p:nvSpPr>
        <p:spPr bwMode="auto">
          <a:xfrm>
            <a:off x="6683375" y="461963"/>
            <a:ext cx="828675" cy="11763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object 2"/>
          <p:cNvSpPr>
            <a:spLocks noChangeArrowheads="1"/>
          </p:cNvSpPr>
          <p:nvPr/>
        </p:nvSpPr>
        <p:spPr bwMode="auto">
          <a:xfrm>
            <a:off x="228600" y="228600"/>
            <a:ext cx="8696325" cy="14271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18" name="object 3"/>
          <p:cNvSpPr>
            <a:spLocks/>
          </p:cNvSpPr>
          <p:nvPr/>
        </p:nvSpPr>
        <p:spPr bwMode="auto">
          <a:xfrm>
            <a:off x="6046788" y="858838"/>
            <a:ext cx="2876550" cy="714375"/>
          </a:xfrm>
          <a:custGeom>
            <a:avLst/>
            <a:gdLst/>
            <a:ahLst/>
            <a:cxnLst>
              <a:cxn ang="0">
                <a:pos x="2876422" y="0"/>
              </a:cxn>
              <a:cxn ang="0">
                <a:pos x="2869945" y="0"/>
              </a:cxn>
              <a:cxn ang="0">
                <a:pos x="2748788" y="20065"/>
              </a:cxn>
              <a:cxn ang="0">
                <a:pos x="2625470" y="42290"/>
              </a:cxn>
              <a:cxn ang="0">
                <a:pos x="2370455" y="91439"/>
              </a:cxn>
              <a:cxn ang="0">
                <a:pos x="2102485" y="149478"/>
              </a:cxn>
              <a:cxn ang="0">
                <a:pos x="1821941" y="216407"/>
              </a:cxn>
              <a:cxn ang="0">
                <a:pos x="1564639" y="281050"/>
              </a:cxn>
              <a:cxn ang="0">
                <a:pos x="841883" y="443991"/>
              </a:cxn>
              <a:cxn ang="0">
                <a:pos x="620775" y="488568"/>
              </a:cxn>
              <a:cxn ang="0">
                <a:pos x="199771" y="566673"/>
              </a:cxn>
              <a:cxn ang="0">
                <a:pos x="0" y="600201"/>
              </a:cxn>
              <a:cxn ang="0">
                <a:pos x="138175" y="620267"/>
              </a:cxn>
              <a:cxn ang="0">
                <a:pos x="270001" y="638047"/>
              </a:cxn>
              <a:cxn ang="0">
                <a:pos x="397510" y="653668"/>
              </a:cxn>
              <a:cxn ang="0">
                <a:pos x="644143" y="680465"/>
              </a:cxn>
              <a:cxn ang="0">
                <a:pos x="873760" y="698372"/>
              </a:cxn>
              <a:cxn ang="0">
                <a:pos x="984249" y="705103"/>
              </a:cxn>
              <a:cxn ang="0">
                <a:pos x="1092708" y="709548"/>
              </a:cxn>
              <a:cxn ang="0">
                <a:pos x="1296796" y="713993"/>
              </a:cxn>
              <a:cxn ang="0">
                <a:pos x="1394587" y="713993"/>
              </a:cxn>
              <a:cxn ang="0">
                <a:pos x="1583816" y="709548"/>
              </a:cxn>
              <a:cxn ang="0">
                <a:pos x="1673097" y="705103"/>
              </a:cxn>
              <a:cxn ang="0">
                <a:pos x="1843150" y="691641"/>
              </a:cxn>
              <a:cxn ang="0">
                <a:pos x="1926082" y="682751"/>
              </a:cxn>
              <a:cxn ang="0">
                <a:pos x="2083435" y="660400"/>
              </a:cxn>
              <a:cxn ang="0">
                <a:pos x="2232152" y="633602"/>
              </a:cxn>
              <a:cxn ang="0">
                <a:pos x="2372487" y="602360"/>
              </a:cxn>
              <a:cxn ang="0">
                <a:pos x="2440559" y="584580"/>
              </a:cxn>
              <a:cxn ang="0">
                <a:pos x="2506471" y="566673"/>
              </a:cxn>
              <a:cxn ang="0">
                <a:pos x="2633980" y="526541"/>
              </a:cxn>
              <a:cxn ang="0">
                <a:pos x="2755138" y="481964"/>
              </a:cxn>
              <a:cxn ang="0">
                <a:pos x="2872105" y="435101"/>
              </a:cxn>
              <a:cxn ang="0">
                <a:pos x="2876422" y="432815"/>
              </a:cxn>
              <a:cxn ang="0">
                <a:pos x="2876422" y="0"/>
              </a:cxn>
            </a:cxnLst>
            <a:rect l="0" t="0" r="r" b="b"/>
            <a:pathLst>
              <a:path w="2876550" h="714375">
                <a:moveTo>
                  <a:pt x="2876422" y="0"/>
                </a:moveTo>
                <a:lnTo>
                  <a:pt x="2869945" y="0"/>
                </a:lnTo>
                <a:lnTo>
                  <a:pt x="2748788" y="20065"/>
                </a:lnTo>
                <a:lnTo>
                  <a:pt x="2625470" y="42290"/>
                </a:lnTo>
                <a:lnTo>
                  <a:pt x="2370455" y="91439"/>
                </a:lnTo>
                <a:lnTo>
                  <a:pt x="2102485" y="149478"/>
                </a:lnTo>
                <a:lnTo>
                  <a:pt x="1821941" y="216407"/>
                </a:lnTo>
                <a:lnTo>
                  <a:pt x="1564639" y="281050"/>
                </a:lnTo>
                <a:lnTo>
                  <a:pt x="841883" y="443991"/>
                </a:lnTo>
                <a:lnTo>
                  <a:pt x="620775" y="488568"/>
                </a:lnTo>
                <a:lnTo>
                  <a:pt x="199771" y="566673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047"/>
                </a:lnTo>
                <a:lnTo>
                  <a:pt x="397510" y="653668"/>
                </a:lnTo>
                <a:lnTo>
                  <a:pt x="644143" y="680465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83435" y="660400"/>
                </a:lnTo>
                <a:lnTo>
                  <a:pt x="2232152" y="633602"/>
                </a:lnTo>
                <a:lnTo>
                  <a:pt x="2372487" y="602360"/>
                </a:lnTo>
                <a:lnTo>
                  <a:pt x="2440559" y="584580"/>
                </a:lnTo>
                <a:lnTo>
                  <a:pt x="2506471" y="566673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19" name="object 4"/>
          <p:cNvSpPr>
            <a:spLocks/>
          </p:cNvSpPr>
          <p:nvPr/>
        </p:nvSpPr>
        <p:spPr bwMode="auto">
          <a:xfrm>
            <a:off x="2619375" y="730250"/>
            <a:ext cx="5545138" cy="850900"/>
          </a:xfrm>
          <a:custGeom>
            <a:avLst/>
            <a:gdLst/>
            <a:ahLst/>
            <a:cxnLst>
              <a:cxn ang="0">
                <a:pos x="852424" y="0"/>
              </a:cxn>
              <a:cxn ang="0">
                <a:pos x="684529" y="0"/>
              </a:cxn>
              <a:cxn ang="0">
                <a:pos x="527176" y="4444"/>
              </a:cxn>
              <a:cxn ang="0">
                <a:pos x="380492" y="11175"/>
              </a:cxn>
              <a:cxn ang="0">
                <a:pos x="244475" y="22351"/>
              </a:cxn>
              <a:cxn ang="0">
                <a:pos x="116839" y="35687"/>
              </a:cxn>
              <a:cxn ang="0">
                <a:pos x="0" y="53593"/>
              </a:cxn>
              <a:cxn ang="0">
                <a:pos x="333756" y="96012"/>
              </a:cxn>
              <a:cxn ang="0">
                <a:pos x="693038" y="156210"/>
              </a:cxn>
              <a:cxn ang="0">
                <a:pos x="1077849" y="234314"/>
              </a:cxn>
              <a:cxn ang="0">
                <a:pos x="1281938" y="279018"/>
              </a:cxn>
              <a:cxn ang="0">
                <a:pos x="1866519" y="421766"/>
              </a:cxn>
              <a:cxn ang="0">
                <a:pos x="2559558" y="575690"/>
              </a:cxn>
              <a:cxn ang="0">
                <a:pos x="2723261" y="606932"/>
              </a:cxn>
              <a:cxn ang="0">
                <a:pos x="2878454" y="638175"/>
              </a:cxn>
              <a:cxn ang="0">
                <a:pos x="3031616" y="667257"/>
              </a:cxn>
              <a:cxn ang="0">
                <a:pos x="3324987" y="716279"/>
              </a:cxn>
              <a:cxn ang="0">
                <a:pos x="3465322" y="738631"/>
              </a:cxn>
              <a:cxn ang="0">
                <a:pos x="3733165" y="774318"/>
              </a:cxn>
              <a:cxn ang="0">
                <a:pos x="3986149" y="805561"/>
              </a:cxn>
              <a:cxn ang="0">
                <a:pos x="4107306" y="816737"/>
              </a:cxn>
              <a:cxn ang="0">
                <a:pos x="4336923" y="834516"/>
              </a:cxn>
              <a:cxn ang="0">
                <a:pos x="4447413" y="841248"/>
              </a:cxn>
              <a:cxn ang="0">
                <a:pos x="4660010" y="850138"/>
              </a:cxn>
              <a:cxn ang="0">
                <a:pos x="4857750" y="850138"/>
              </a:cxn>
              <a:cxn ang="0">
                <a:pos x="5044821" y="845692"/>
              </a:cxn>
              <a:cxn ang="0">
                <a:pos x="5134102" y="841248"/>
              </a:cxn>
              <a:cxn ang="0">
                <a:pos x="5221351" y="834516"/>
              </a:cxn>
              <a:cxn ang="0">
                <a:pos x="5467984" y="807719"/>
              </a:cxn>
              <a:cxn ang="0">
                <a:pos x="5544439" y="796670"/>
              </a:cxn>
              <a:cxn ang="0">
                <a:pos x="5297805" y="765428"/>
              </a:cxn>
              <a:cxn ang="0">
                <a:pos x="5036311" y="727455"/>
              </a:cxn>
              <a:cxn ang="0">
                <a:pos x="4468749" y="629285"/>
              </a:cxn>
              <a:cxn ang="0">
                <a:pos x="4160520" y="566801"/>
              </a:cxn>
              <a:cxn ang="0">
                <a:pos x="3835146" y="497586"/>
              </a:cxn>
              <a:cxn ang="0">
                <a:pos x="2850896" y="263398"/>
              </a:cxn>
              <a:cxn ang="0">
                <a:pos x="2583053" y="205359"/>
              </a:cxn>
              <a:cxn ang="0">
                <a:pos x="2327910" y="156210"/>
              </a:cxn>
              <a:cxn ang="0">
                <a:pos x="2204592" y="133857"/>
              </a:cxn>
              <a:cxn ang="0">
                <a:pos x="2083435" y="113791"/>
              </a:cxn>
              <a:cxn ang="0">
                <a:pos x="1966467" y="96012"/>
              </a:cxn>
              <a:cxn ang="0">
                <a:pos x="1628394" y="51307"/>
              </a:cxn>
              <a:cxn ang="0">
                <a:pos x="1417954" y="31241"/>
              </a:cxn>
              <a:cxn ang="0">
                <a:pos x="1220215" y="15620"/>
              </a:cxn>
              <a:cxn ang="0">
                <a:pos x="1030986" y="4444"/>
              </a:cxn>
              <a:cxn ang="0">
                <a:pos x="852424" y="0"/>
              </a:cxn>
            </a:cxnLst>
            <a:rect l="0" t="0" r="r" b="b"/>
            <a:pathLst>
              <a:path w="5544820" h="850265">
                <a:moveTo>
                  <a:pt x="852424" y="0"/>
                </a:moveTo>
                <a:lnTo>
                  <a:pt x="684529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351"/>
                </a:lnTo>
                <a:lnTo>
                  <a:pt x="116839" y="35687"/>
                </a:lnTo>
                <a:lnTo>
                  <a:pt x="0" y="53593"/>
                </a:lnTo>
                <a:lnTo>
                  <a:pt x="333756" y="96012"/>
                </a:lnTo>
                <a:lnTo>
                  <a:pt x="693038" y="156210"/>
                </a:lnTo>
                <a:lnTo>
                  <a:pt x="1077849" y="234314"/>
                </a:lnTo>
                <a:lnTo>
                  <a:pt x="1281938" y="279018"/>
                </a:lnTo>
                <a:lnTo>
                  <a:pt x="1866519" y="421766"/>
                </a:lnTo>
                <a:lnTo>
                  <a:pt x="2559558" y="575690"/>
                </a:lnTo>
                <a:lnTo>
                  <a:pt x="2723261" y="606932"/>
                </a:lnTo>
                <a:lnTo>
                  <a:pt x="2878454" y="638175"/>
                </a:lnTo>
                <a:lnTo>
                  <a:pt x="3031616" y="667257"/>
                </a:lnTo>
                <a:lnTo>
                  <a:pt x="3324987" y="716279"/>
                </a:lnTo>
                <a:lnTo>
                  <a:pt x="3465322" y="738631"/>
                </a:lnTo>
                <a:lnTo>
                  <a:pt x="3733165" y="774318"/>
                </a:lnTo>
                <a:lnTo>
                  <a:pt x="3986149" y="805561"/>
                </a:lnTo>
                <a:lnTo>
                  <a:pt x="4107306" y="816737"/>
                </a:lnTo>
                <a:lnTo>
                  <a:pt x="4336923" y="834516"/>
                </a:lnTo>
                <a:lnTo>
                  <a:pt x="4447413" y="841248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5044821" y="845692"/>
                </a:lnTo>
                <a:lnTo>
                  <a:pt x="5134102" y="841248"/>
                </a:lnTo>
                <a:lnTo>
                  <a:pt x="5221351" y="834516"/>
                </a:lnTo>
                <a:lnTo>
                  <a:pt x="5467984" y="807719"/>
                </a:lnTo>
                <a:lnTo>
                  <a:pt x="5544439" y="796670"/>
                </a:lnTo>
                <a:lnTo>
                  <a:pt x="5297805" y="765428"/>
                </a:lnTo>
                <a:lnTo>
                  <a:pt x="5036311" y="727455"/>
                </a:lnTo>
                <a:lnTo>
                  <a:pt x="4468749" y="629285"/>
                </a:lnTo>
                <a:lnTo>
                  <a:pt x="4160520" y="566801"/>
                </a:lnTo>
                <a:lnTo>
                  <a:pt x="3835146" y="497586"/>
                </a:lnTo>
                <a:lnTo>
                  <a:pt x="2850896" y="263398"/>
                </a:lnTo>
                <a:lnTo>
                  <a:pt x="2583053" y="205359"/>
                </a:lnTo>
                <a:lnTo>
                  <a:pt x="2327910" y="156210"/>
                </a:lnTo>
                <a:lnTo>
                  <a:pt x="2204592" y="133857"/>
                </a:lnTo>
                <a:lnTo>
                  <a:pt x="2083435" y="113791"/>
                </a:lnTo>
                <a:lnTo>
                  <a:pt x="1966467" y="96012"/>
                </a:lnTo>
                <a:lnTo>
                  <a:pt x="1628394" y="51307"/>
                </a:lnTo>
                <a:lnTo>
                  <a:pt x="1417954" y="31241"/>
                </a:lnTo>
                <a:lnTo>
                  <a:pt x="1220215" y="15620"/>
                </a:lnTo>
                <a:lnTo>
                  <a:pt x="1030986" y="4444"/>
                </a:lnTo>
                <a:lnTo>
                  <a:pt x="852424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20" name="object 5"/>
          <p:cNvSpPr>
            <a:spLocks/>
          </p:cNvSpPr>
          <p:nvPr/>
        </p:nvSpPr>
        <p:spPr bwMode="auto">
          <a:xfrm>
            <a:off x="2828925" y="742950"/>
            <a:ext cx="5467350" cy="774700"/>
          </a:xfrm>
          <a:custGeom>
            <a:avLst/>
            <a:gdLst/>
            <a:ahLst/>
            <a:cxnLst>
              <a:cxn ang="0">
                <a:pos x="0" y="78105"/>
              </a:cxn>
              <a:cxn ang="0">
                <a:pos x="19177" y="73660"/>
              </a:cxn>
              <a:cxn ang="0">
                <a:pos x="76581" y="62484"/>
              </a:cxn>
              <a:cxn ang="0">
                <a:pos x="174371" y="46862"/>
              </a:cxn>
              <a:cxn ang="0">
                <a:pos x="238125" y="37973"/>
              </a:cxn>
              <a:cxn ang="0">
                <a:pos x="312547" y="28956"/>
              </a:cxn>
              <a:cxn ang="0">
                <a:pos x="395478" y="22351"/>
              </a:cxn>
              <a:cxn ang="0">
                <a:pos x="491108" y="15621"/>
              </a:cxn>
              <a:cxn ang="0">
                <a:pos x="595376" y="8890"/>
              </a:cxn>
              <a:cxn ang="0">
                <a:pos x="712216" y="4445"/>
              </a:cxn>
              <a:cxn ang="0">
                <a:pos x="839851" y="2286"/>
              </a:cxn>
              <a:cxn ang="0">
                <a:pos x="978027" y="0"/>
              </a:cxn>
              <a:cxn ang="0">
                <a:pos x="1126870" y="2286"/>
              </a:cxn>
              <a:cxn ang="0">
                <a:pos x="1286256" y="6731"/>
              </a:cxn>
              <a:cxn ang="0">
                <a:pos x="1458468" y="15621"/>
              </a:cxn>
              <a:cxn ang="0">
                <a:pos x="1641348" y="26797"/>
              </a:cxn>
              <a:cxn ang="0">
                <a:pos x="1834769" y="44576"/>
              </a:cxn>
              <a:cxn ang="0">
                <a:pos x="2041017" y="64643"/>
              </a:cxn>
              <a:cxn ang="0">
                <a:pos x="2259965" y="89281"/>
              </a:cxn>
              <a:cxn ang="0">
                <a:pos x="2489581" y="118237"/>
              </a:cxn>
              <a:cxn ang="0">
                <a:pos x="2731897" y="153924"/>
              </a:cxn>
              <a:cxn ang="0">
                <a:pos x="2984881" y="194183"/>
              </a:cxn>
              <a:cxn ang="0">
                <a:pos x="3250692" y="240919"/>
              </a:cxn>
              <a:cxn ang="0">
                <a:pos x="3529203" y="296799"/>
              </a:cxn>
              <a:cxn ang="0">
                <a:pos x="3820413" y="356997"/>
              </a:cxn>
              <a:cxn ang="0">
                <a:pos x="4124452" y="423925"/>
              </a:cxn>
              <a:cxn ang="0">
                <a:pos x="4441189" y="499872"/>
              </a:cxn>
              <a:cxn ang="0">
                <a:pos x="4770755" y="582422"/>
              </a:cxn>
              <a:cxn ang="0">
                <a:pos x="5113020" y="673862"/>
              </a:cxn>
              <a:cxn ang="0">
                <a:pos x="5467984" y="774319"/>
              </a:cxn>
            </a:cxnLst>
            <a:rect l="0" t="0" r="r" b="b"/>
            <a:pathLst>
              <a:path w="5467984" h="774700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8956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8890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576"/>
                </a:lnTo>
                <a:lnTo>
                  <a:pt x="2041017" y="64643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183"/>
                </a:lnTo>
                <a:lnTo>
                  <a:pt x="3250692" y="240919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noFill/>
          <a:ln w="317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21" name="object 6"/>
          <p:cNvSpPr>
            <a:spLocks/>
          </p:cNvSpPr>
          <p:nvPr/>
        </p:nvSpPr>
        <p:spPr bwMode="auto">
          <a:xfrm>
            <a:off x="5610225" y="730250"/>
            <a:ext cx="3308350" cy="650875"/>
          </a:xfrm>
          <a:custGeom>
            <a:avLst/>
            <a:gdLst/>
            <a:ahLst/>
            <a:cxnLst>
              <a:cxn ang="0">
                <a:pos x="0" y="651509"/>
              </a:cxn>
              <a:cxn ang="0">
                <a:pos x="95631" y="624713"/>
              </a:cxn>
              <a:cxn ang="0">
                <a:pos x="357250" y="555497"/>
              </a:cxn>
              <a:cxn ang="0">
                <a:pos x="537845" y="508634"/>
              </a:cxn>
              <a:cxn ang="0">
                <a:pos x="746251" y="457326"/>
              </a:cxn>
              <a:cxn ang="0">
                <a:pos x="978027" y="401573"/>
              </a:cxn>
              <a:cxn ang="0">
                <a:pos x="1226692" y="341375"/>
              </a:cxn>
              <a:cxn ang="0">
                <a:pos x="1490344" y="283336"/>
              </a:cxn>
              <a:cxn ang="0">
                <a:pos x="1760346" y="225297"/>
              </a:cxn>
              <a:cxn ang="0">
                <a:pos x="2036698" y="171703"/>
              </a:cxn>
              <a:cxn ang="0">
                <a:pos x="2310891" y="120395"/>
              </a:cxn>
              <a:cxn ang="0">
                <a:pos x="2447036" y="98170"/>
              </a:cxn>
              <a:cxn ang="0">
                <a:pos x="2578862" y="75818"/>
              </a:cxn>
              <a:cxn ang="0">
                <a:pos x="2710688" y="57911"/>
              </a:cxn>
              <a:cxn ang="0">
                <a:pos x="2838195" y="40131"/>
              </a:cxn>
              <a:cxn ang="0">
                <a:pos x="2963671" y="26669"/>
              </a:cxn>
              <a:cxn ang="0">
                <a:pos x="3082670" y="15620"/>
              </a:cxn>
              <a:cxn ang="0">
                <a:pos x="3197479" y="6603"/>
              </a:cxn>
              <a:cxn ang="0">
                <a:pos x="3307968" y="0"/>
              </a:cxn>
            </a:cxnLst>
            <a:rect l="0" t="0" r="r" b="b"/>
            <a:pathLst>
              <a:path w="3308350" h="651510">
                <a:moveTo>
                  <a:pt x="0" y="651509"/>
                </a:moveTo>
                <a:lnTo>
                  <a:pt x="95631" y="624713"/>
                </a:lnTo>
                <a:lnTo>
                  <a:pt x="357250" y="555497"/>
                </a:lnTo>
                <a:lnTo>
                  <a:pt x="537845" y="508634"/>
                </a:lnTo>
                <a:lnTo>
                  <a:pt x="746251" y="457326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703"/>
                </a:lnTo>
                <a:lnTo>
                  <a:pt x="2310891" y="120395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7911"/>
                </a:lnTo>
                <a:lnTo>
                  <a:pt x="2838195" y="40131"/>
                </a:lnTo>
                <a:lnTo>
                  <a:pt x="2963671" y="26669"/>
                </a:lnTo>
                <a:lnTo>
                  <a:pt x="3082670" y="15620"/>
                </a:lnTo>
                <a:lnTo>
                  <a:pt x="3197479" y="6603"/>
                </a:lnTo>
                <a:lnTo>
                  <a:pt x="3307968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22" name="object 7"/>
          <p:cNvSpPr>
            <a:spLocks/>
          </p:cNvSpPr>
          <p:nvPr/>
        </p:nvSpPr>
        <p:spPr bwMode="auto">
          <a:xfrm>
            <a:off x="211138" y="714375"/>
            <a:ext cx="8724900" cy="1330325"/>
          </a:xfrm>
          <a:custGeom>
            <a:avLst/>
            <a:gdLst/>
            <a:ahLst/>
            <a:cxnLst>
              <a:cxn ang="0">
                <a:pos x="1556042" y="0"/>
              </a:cxn>
              <a:cxn ang="0">
                <a:pos x="1402753" y="0"/>
              </a:cxn>
              <a:cxn ang="0">
                <a:pos x="1258100" y="4444"/>
              </a:cxn>
              <a:cxn ang="0">
                <a:pos x="1121829" y="11049"/>
              </a:cxn>
              <a:cxn ang="0">
                <a:pos x="874890" y="33400"/>
              </a:cxn>
              <a:cxn ang="0">
                <a:pos x="762063" y="49022"/>
              </a:cxn>
              <a:cxn ang="0">
                <a:pos x="659891" y="64642"/>
              </a:cxn>
              <a:cxn ang="0">
                <a:pos x="564095" y="82550"/>
              </a:cxn>
              <a:cxn ang="0">
                <a:pos x="478955" y="102615"/>
              </a:cxn>
              <a:cxn ang="0">
                <a:pos x="398056" y="120396"/>
              </a:cxn>
              <a:cxn ang="0">
                <a:pos x="327812" y="140462"/>
              </a:cxn>
              <a:cxn ang="0">
                <a:pos x="206476" y="178435"/>
              </a:cxn>
              <a:cxn ang="0">
                <a:pos x="157518" y="196341"/>
              </a:cxn>
              <a:cxn ang="0">
                <a:pos x="51079" y="240918"/>
              </a:cxn>
              <a:cxn ang="0">
                <a:pos x="0" y="267715"/>
              </a:cxn>
              <a:cxn ang="0">
                <a:pos x="0" y="1329816"/>
              </a:cxn>
              <a:cxn ang="0">
                <a:pos x="8719096" y="1329816"/>
              </a:cxn>
              <a:cxn ang="0">
                <a:pos x="8723414" y="1323086"/>
              </a:cxn>
              <a:cxn ang="0">
                <a:pos x="8723414" y="850138"/>
              </a:cxn>
              <a:cxn ang="0">
                <a:pos x="7182142" y="850138"/>
              </a:cxn>
              <a:cxn ang="0">
                <a:pos x="7043839" y="847851"/>
              </a:cxn>
              <a:cxn ang="0">
                <a:pos x="6899059" y="843406"/>
              </a:cxn>
              <a:cxn ang="0">
                <a:pos x="6750088" y="836676"/>
              </a:cxn>
              <a:cxn ang="0">
                <a:pos x="6594640" y="825500"/>
              </a:cxn>
              <a:cxn ang="0">
                <a:pos x="6260503" y="792099"/>
              </a:cxn>
              <a:cxn ang="0">
                <a:pos x="5900712" y="745236"/>
              </a:cxn>
              <a:cxn ang="0">
                <a:pos x="5709196" y="716152"/>
              </a:cxn>
              <a:cxn ang="0">
                <a:pos x="5509044" y="682751"/>
              </a:cxn>
              <a:cxn ang="0">
                <a:pos x="5302542" y="644778"/>
              </a:cxn>
              <a:cxn ang="0">
                <a:pos x="4861979" y="557784"/>
              </a:cxn>
              <a:cxn ang="0">
                <a:pos x="4387253" y="452881"/>
              </a:cxn>
              <a:cxn ang="0">
                <a:pos x="4136047" y="394842"/>
              </a:cxn>
              <a:cxn ang="0">
                <a:pos x="3614458" y="267715"/>
              </a:cxn>
              <a:cxn ang="0">
                <a:pos x="3122841" y="165100"/>
              </a:cxn>
              <a:cxn ang="0">
                <a:pos x="2892844" y="124840"/>
              </a:cxn>
              <a:cxn ang="0">
                <a:pos x="2673642" y="91439"/>
              </a:cxn>
              <a:cxn ang="0">
                <a:pos x="2462949" y="62356"/>
              </a:cxn>
              <a:cxn ang="0">
                <a:pos x="2262797" y="40131"/>
              </a:cxn>
              <a:cxn ang="0">
                <a:pos x="2073313" y="22225"/>
              </a:cxn>
              <a:cxn ang="0">
                <a:pos x="1719999" y="2159"/>
              </a:cxn>
              <a:cxn ang="0">
                <a:pos x="1556042" y="0"/>
              </a:cxn>
              <a:cxn ang="0">
                <a:pos x="8723414" y="568960"/>
              </a:cxn>
              <a:cxn ang="0">
                <a:pos x="8638197" y="604647"/>
              </a:cxn>
              <a:cxn ang="0">
                <a:pos x="8557298" y="635888"/>
              </a:cxn>
              <a:cxn ang="0">
                <a:pos x="8472208" y="664844"/>
              </a:cxn>
              <a:cxn ang="0">
                <a:pos x="8295551" y="718438"/>
              </a:cxn>
              <a:cxn ang="0">
                <a:pos x="8201825" y="742950"/>
              </a:cxn>
              <a:cxn ang="0">
                <a:pos x="8005991" y="783081"/>
              </a:cxn>
              <a:cxn ang="0">
                <a:pos x="7901724" y="800988"/>
              </a:cxn>
              <a:cxn ang="0">
                <a:pos x="7680363" y="827786"/>
              </a:cxn>
              <a:cxn ang="0">
                <a:pos x="7441857" y="845565"/>
              </a:cxn>
              <a:cxn ang="0">
                <a:pos x="7314222" y="850138"/>
              </a:cxn>
              <a:cxn ang="0">
                <a:pos x="8723414" y="850138"/>
              </a:cxn>
              <a:cxn ang="0">
                <a:pos x="8723414" y="568960"/>
              </a:cxn>
            </a:cxnLst>
            <a:rect l="0" t="0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049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396"/>
                </a:lnTo>
                <a:lnTo>
                  <a:pt x="327812" y="140462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086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500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152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387253" y="452881"/>
                </a:lnTo>
                <a:lnTo>
                  <a:pt x="4136047" y="394842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840"/>
                </a:lnTo>
                <a:lnTo>
                  <a:pt x="2673642" y="91439"/>
                </a:lnTo>
                <a:lnTo>
                  <a:pt x="2462949" y="62356"/>
                </a:lnTo>
                <a:lnTo>
                  <a:pt x="2262797" y="40131"/>
                </a:lnTo>
                <a:lnTo>
                  <a:pt x="2073313" y="22225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844"/>
                </a:lnTo>
                <a:lnTo>
                  <a:pt x="8295551" y="718438"/>
                </a:lnTo>
                <a:lnTo>
                  <a:pt x="8201825" y="742950"/>
                </a:lnTo>
                <a:lnTo>
                  <a:pt x="8005991" y="783081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565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" name="object 8"/>
          <p:cNvSpPr txBox="1"/>
          <p:nvPr/>
        </p:nvSpPr>
        <p:spPr>
          <a:xfrm>
            <a:off x="4524375" y="6342063"/>
            <a:ext cx="96838" cy="1778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000" spc="-5" dirty="0">
                <a:solidFill>
                  <a:srgbClr val="073D86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9224" name="object 9"/>
          <p:cNvSpPr>
            <a:spLocks noChangeArrowheads="1"/>
          </p:cNvSpPr>
          <p:nvPr/>
        </p:nvSpPr>
        <p:spPr bwMode="auto">
          <a:xfrm>
            <a:off x="2109788" y="168275"/>
            <a:ext cx="5819775" cy="9620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/>
        <p:txBody>
          <a:bodyPr tIns="9525"/>
          <a:lstStyle/>
          <a:p>
            <a:pPr marL="3303588" indent="-1511300" eaLnBrk="1" hangingPunct="1">
              <a:lnSpc>
                <a:spcPct val="101000"/>
              </a:lnSpc>
              <a:spcBef>
                <a:spcPts val="75"/>
              </a:spcBef>
            </a:pPr>
            <a:r>
              <a:rPr lang="ru-RU" smtClean="0">
                <a:latin typeface="Calibri" pitchFamily="34" charset="0"/>
              </a:rPr>
              <a:t>Государственная итоговая  аттестация</a:t>
            </a:r>
          </a:p>
        </p:txBody>
      </p:sp>
      <p:sp>
        <p:nvSpPr>
          <p:cNvPr id="9226" name="object 11"/>
          <p:cNvSpPr>
            <a:spLocks noChangeArrowheads="1"/>
          </p:cNvSpPr>
          <p:nvPr/>
        </p:nvSpPr>
        <p:spPr bwMode="auto">
          <a:xfrm>
            <a:off x="3621088" y="719138"/>
            <a:ext cx="2795587" cy="9636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7" name="object 12"/>
          <p:cNvSpPr>
            <a:spLocks noChangeArrowheads="1"/>
          </p:cNvSpPr>
          <p:nvPr/>
        </p:nvSpPr>
        <p:spPr bwMode="auto">
          <a:xfrm>
            <a:off x="5953125" y="4360863"/>
            <a:ext cx="879475" cy="8016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8" name="object 13"/>
          <p:cNvSpPr>
            <a:spLocks noChangeArrowheads="1"/>
          </p:cNvSpPr>
          <p:nvPr/>
        </p:nvSpPr>
        <p:spPr bwMode="auto">
          <a:xfrm>
            <a:off x="6350000" y="4360863"/>
            <a:ext cx="571500" cy="80168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9" name="object 14"/>
          <p:cNvSpPr>
            <a:spLocks noChangeArrowheads="1"/>
          </p:cNvSpPr>
          <p:nvPr/>
        </p:nvSpPr>
        <p:spPr bwMode="auto">
          <a:xfrm>
            <a:off x="6440488" y="4360863"/>
            <a:ext cx="561975" cy="80168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0" name="object 15"/>
          <p:cNvSpPr>
            <a:spLocks noChangeArrowheads="1"/>
          </p:cNvSpPr>
          <p:nvPr/>
        </p:nvSpPr>
        <p:spPr bwMode="auto">
          <a:xfrm>
            <a:off x="6165850" y="4838700"/>
            <a:ext cx="452438" cy="7778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3400" y="1457325"/>
            <a:ext cx="8153400" cy="3459163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indent="485775" algn="just">
              <a:spcBef>
                <a:spcPts val="100"/>
              </a:spcBef>
            </a:pPr>
            <a:r>
              <a:rPr lang="ru-RU" sz="2800" b="1">
                <a:solidFill>
                  <a:srgbClr val="001F5F"/>
                </a:solidFill>
                <a:latin typeface="Calibri" pitchFamily="34" charset="0"/>
              </a:rPr>
              <a:t>ГИА проводится государственными  экзаменационными комиссиями (далее – ГЭК)  в целях определения соответствия результатов  освоения обучающимися образовательных  программ основного общего образования  соответствующим требованиям федерального  государственного образовательного стандарта  основного общего образования</a:t>
            </a:r>
            <a:r>
              <a:rPr lang="ru-RU" sz="2800" u="sng">
                <a:solidFill>
                  <a:srgbClr val="0080FF"/>
                </a:solidFill>
                <a:latin typeface="Calibri" pitchFamily="34" charset="0"/>
              </a:rPr>
              <a:t>[1]</a:t>
            </a:r>
            <a:r>
              <a:rPr lang="ru-RU" sz="2800">
                <a:solidFill>
                  <a:srgbClr val="00182E"/>
                </a:solidFill>
                <a:latin typeface="Calibri" pitchFamily="34" charset="0"/>
              </a:rPr>
              <a:t>.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9232" name="object 17"/>
          <p:cNvSpPr>
            <a:spLocks noChangeArrowheads="1"/>
          </p:cNvSpPr>
          <p:nvPr/>
        </p:nvSpPr>
        <p:spPr bwMode="auto">
          <a:xfrm>
            <a:off x="498475" y="4938713"/>
            <a:ext cx="1371600" cy="179863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3" name="object 18"/>
          <p:cNvSpPr>
            <a:spLocks noChangeArrowheads="1"/>
          </p:cNvSpPr>
          <p:nvPr/>
        </p:nvSpPr>
        <p:spPr bwMode="auto">
          <a:xfrm>
            <a:off x="1876425" y="5084763"/>
            <a:ext cx="7070725" cy="10414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object 2"/>
          <p:cNvSpPr>
            <a:spLocks noChangeArrowheads="1"/>
          </p:cNvSpPr>
          <p:nvPr/>
        </p:nvSpPr>
        <p:spPr bwMode="auto">
          <a:xfrm>
            <a:off x="1320800" y="125413"/>
            <a:ext cx="7616825" cy="9620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866" name="object 3"/>
          <p:cNvSpPr>
            <a:spLocks noChangeArrowheads="1"/>
          </p:cNvSpPr>
          <p:nvPr/>
        </p:nvSpPr>
        <p:spPr bwMode="auto">
          <a:xfrm>
            <a:off x="3140075" y="669925"/>
            <a:ext cx="2784475" cy="9636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867" name="object 4"/>
          <p:cNvSpPr>
            <a:spLocks noChangeArrowheads="1"/>
          </p:cNvSpPr>
          <p:nvPr/>
        </p:nvSpPr>
        <p:spPr bwMode="auto">
          <a:xfrm>
            <a:off x="5373688" y="669925"/>
            <a:ext cx="679450" cy="9636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 tIns="33020"/>
          <a:lstStyle/>
          <a:p>
            <a:pPr marL="2822575" indent="-1817688" eaLnBrk="1" hangingPunct="1">
              <a:lnSpc>
                <a:spcPts val="4300"/>
              </a:lnSpc>
              <a:spcBef>
                <a:spcPts val="263"/>
              </a:spcBef>
            </a:pPr>
            <a:r>
              <a:rPr lang="ru-RU" smtClean="0">
                <a:latin typeface="Arial" charset="0"/>
                <a:cs typeface="Arial" charset="0"/>
              </a:rPr>
              <a:t>Информационные ресурсы по  вопросам ОГЭ</a:t>
            </a:r>
          </a:p>
        </p:txBody>
      </p:sp>
      <p:sp>
        <p:nvSpPr>
          <p:cNvPr id="36869" name="object 6"/>
          <p:cNvSpPr>
            <a:spLocks noChangeArrowheads="1"/>
          </p:cNvSpPr>
          <p:nvPr/>
        </p:nvSpPr>
        <p:spPr bwMode="auto">
          <a:xfrm>
            <a:off x="5502275" y="669925"/>
            <a:ext cx="1489075" cy="9636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4800" y="4114800"/>
            <a:ext cx="8628063" cy="8842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967479" fontAlgn="auto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400" b="1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5"/>
              </a:spcBef>
              <a:spcAft>
                <a:spcPts val="0"/>
              </a:spcAft>
              <a:defRPr/>
            </a:pPr>
            <a:endParaRPr sz="35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1600200"/>
            <a:ext cx="7924800" cy="694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fontAlgn="auto">
              <a:lnSpc>
                <a:spcPts val="2590"/>
              </a:lnSpc>
              <a:spcBef>
                <a:spcPts val="100"/>
              </a:spcBef>
              <a:spcAft>
                <a:spcPts val="0"/>
              </a:spcAft>
              <a:tabLst>
                <a:tab pos="5295900" algn="l"/>
              </a:tabLst>
              <a:defRPr/>
            </a:pPr>
            <a:r>
              <a:rPr lang="ru-RU" sz="2400" b="1" u="heavy" spc="-15" dirty="0" err="1">
                <a:solidFill>
                  <a:srgbClr val="2309E3"/>
                </a:solidFill>
                <a:uFill>
                  <a:solidFill>
                    <a:srgbClr val="2309E3"/>
                  </a:solidFill>
                </a:uFill>
                <a:latin typeface="Times New Roman" pitchFamily="18" charset="0"/>
                <a:cs typeface="Times New Roman" pitchFamily="18" charset="0"/>
                <a:hlinkClick r:id="rId6"/>
              </a:rPr>
              <a:t>www.gia.edu.ru</a:t>
            </a:r>
            <a:r>
              <a:rPr lang="ru-RU" sz="2400" b="1" spc="-15" dirty="0">
                <a:solidFill>
                  <a:srgbClr val="2309E3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spc="-15" dirty="0"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ru-RU" sz="2400" b="1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5" dirty="0">
                <a:latin typeface="Times New Roman" pitchFamily="18" charset="0"/>
                <a:cs typeface="Times New Roman" pitchFamily="18" charset="0"/>
              </a:rPr>
              <a:t>портал </a:t>
            </a:r>
            <a:r>
              <a:rPr lang="ru-RU" sz="2400" b="1" spc="-5" dirty="0">
                <a:latin typeface="Times New Roman" pitchFamily="18" charset="0"/>
                <a:cs typeface="Times New Roman" pitchFamily="18" charset="0"/>
              </a:rPr>
              <a:t>информационной </a:t>
            </a:r>
            <a:r>
              <a:rPr lang="ru-RU" sz="2400" b="1" spc="-10" dirty="0">
                <a:latin typeface="Times New Roman" pitchFamily="18" charset="0"/>
                <a:cs typeface="Times New Roman" pitchFamily="18" charset="0"/>
              </a:rPr>
              <a:t>поддержки</a:t>
            </a:r>
            <a:r>
              <a:rPr lang="ru-RU" sz="24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ОГЭ</a:t>
            </a:r>
          </a:p>
          <a:p>
            <a:pPr marL="12700" fontAlgn="auto">
              <a:lnSpc>
                <a:spcPts val="2590"/>
              </a:lnSpc>
              <a:spcBef>
                <a:spcPts val="1730"/>
              </a:spcBef>
              <a:spcAft>
                <a:spcPts val="0"/>
              </a:spcAft>
              <a:defRPr/>
            </a:pPr>
            <a:r>
              <a:rPr lang="ru-RU" sz="2400" b="1" u="heavy" spc="-15" dirty="0" err="1">
                <a:solidFill>
                  <a:srgbClr val="2309E3"/>
                </a:solidFill>
                <a:uFill>
                  <a:solidFill>
                    <a:srgbClr val="2309E3"/>
                  </a:solidFill>
                </a:uFill>
                <a:latin typeface="Times New Roman" pitchFamily="18" charset="0"/>
                <a:cs typeface="Times New Roman" pitchFamily="18" charset="0"/>
                <a:hlinkClick r:id="rId7"/>
              </a:rPr>
              <a:t>www.fipi.ru</a:t>
            </a:r>
            <a:r>
              <a:rPr lang="ru-RU" sz="2400" b="1" spc="-15" dirty="0">
                <a:solidFill>
                  <a:srgbClr val="2309E3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сайт </a:t>
            </a:r>
            <a:r>
              <a:rPr lang="ru-RU" sz="2400" b="1" spc="-10" dirty="0">
                <a:latin typeface="Times New Roman" pitchFamily="18" charset="0"/>
                <a:cs typeface="Times New Roman" pitchFamily="18" charset="0"/>
              </a:rPr>
              <a:t>Федерального</a:t>
            </a:r>
            <a:r>
              <a:rPr lang="ru-RU" sz="24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института </a:t>
            </a:r>
            <a:r>
              <a:rPr lang="ru-RU" sz="2400" b="1" spc="-10" dirty="0">
                <a:latin typeface="Times New Roman" pitchFamily="18" charset="0"/>
                <a:cs typeface="Times New Roman" pitchFamily="18" charset="0"/>
              </a:rPr>
              <a:t>педагогических</a:t>
            </a:r>
            <a:r>
              <a:rPr lang="ru-RU" sz="24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5" dirty="0">
                <a:latin typeface="Times New Roman" pitchFamily="18" charset="0"/>
                <a:cs typeface="Times New Roman" pitchFamily="18" charset="0"/>
              </a:rPr>
              <a:t>измерений</a:t>
            </a:r>
          </a:p>
          <a:p>
            <a:pPr marL="12700" fontAlgn="auto">
              <a:lnSpc>
                <a:spcPts val="2590"/>
              </a:lnSpc>
              <a:spcBef>
                <a:spcPts val="1730"/>
              </a:spcBef>
              <a:spcAft>
                <a:spcPts val="0"/>
              </a:spcAft>
              <a:defRPr/>
            </a:pPr>
            <a:endParaRPr lang="ru-RU" sz="2400" b="1" spc="-5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8"/>
              </a:rPr>
              <a:t>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hlinkClick r:id="rId8"/>
              </a:rPr>
              <a:t>https://oge.sdamgia.ru/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- сайт Решу ОГЭ</a:t>
            </a:r>
          </a:p>
          <a:p>
            <a:pPr fontAlgn="auto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сайт</a:t>
            </a:r>
            <a:r>
              <a:rPr lang="ru-RU" sz="2400" b="1" spc="-55" dirty="0">
                <a:latin typeface="Times New Roman" pitchFamily="18" charset="0"/>
                <a:cs typeface="Times New Roman" pitchFamily="18" charset="0"/>
              </a:rPr>
              <a:t> образовательной организации</a:t>
            </a:r>
          </a:p>
          <a:p>
            <a:pPr fontAlgn="auto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hlinkClick r:id="rId9"/>
              </a:rPr>
              <a:t>http://56ouo32.ucoz.ru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- сайт</a:t>
            </a:r>
            <a:r>
              <a:rPr lang="ru-RU" sz="2400" b="1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20" dirty="0">
                <a:latin typeface="Times New Roman" pitchFamily="18" charset="0"/>
                <a:cs typeface="Times New Roman" pitchFamily="18" charset="0"/>
              </a:rPr>
              <a:t>Управления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0" dirty="0">
                <a:latin typeface="Times New Roman" pitchFamily="18" charset="0"/>
                <a:cs typeface="Times New Roman" pitchFamily="18" charset="0"/>
              </a:rPr>
              <a:t>образования администрации МО Оренбургский район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967479" fontAlgn="auto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spc="-5" dirty="0">
              <a:latin typeface="Times New Roman" pitchFamily="18" charset="0"/>
              <a:cs typeface="Times New Roman" pitchFamily="18" charset="0"/>
            </a:endParaRPr>
          </a:p>
          <a:p>
            <a:pPr marL="12700" fontAlgn="auto">
              <a:lnSpc>
                <a:spcPts val="2590"/>
              </a:lnSpc>
              <a:spcBef>
                <a:spcPts val="100"/>
              </a:spcBef>
              <a:spcAft>
                <a:spcPts val="0"/>
              </a:spcAft>
              <a:tabLst>
                <a:tab pos="5295900" algn="l"/>
              </a:tabLs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12700" fontAlgn="auto">
              <a:lnSpc>
                <a:spcPts val="2590"/>
              </a:lnSpc>
              <a:spcBef>
                <a:spcPts val="100"/>
              </a:spcBef>
              <a:spcAft>
                <a:spcPts val="0"/>
              </a:spcAft>
              <a:tabLst>
                <a:tab pos="5295900" algn="l"/>
              </a:tabLs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12700" fontAlgn="auto">
              <a:lnSpc>
                <a:spcPts val="2590"/>
              </a:lnSpc>
              <a:spcBef>
                <a:spcPts val="100"/>
              </a:spcBef>
              <a:spcAft>
                <a:spcPts val="0"/>
              </a:spcAft>
              <a:tabLst>
                <a:tab pos="5295900" algn="l"/>
              </a:tabLs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12700" fontAlgn="auto">
              <a:lnSpc>
                <a:spcPts val="2590"/>
              </a:lnSpc>
              <a:spcBef>
                <a:spcPts val="100"/>
              </a:spcBef>
              <a:spcAft>
                <a:spcPts val="0"/>
              </a:spcAft>
              <a:tabLst>
                <a:tab pos="5295900" algn="l"/>
              </a:tabLs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12700" fontAlgn="auto">
              <a:lnSpc>
                <a:spcPts val="2590"/>
              </a:lnSpc>
              <a:spcBef>
                <a:spcPts val="100"/>
              </a:spcBef>
              <a:spcAft>
                <a:spcPts val="0"/>
              </a:spcAft>
              <a:tabLst>
                <a:tab pos="5295900" algn="l"/>
              </a:tabLs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12700" fontAlgn="auto">
              <a:lnSpc>
                <a:spcPts val="2590"/>
              </a:lnSpc>
              <a:spcBef>
                <a:spcPts val="100"/>
              </a:spcBef>
              <a:spcAft>
                <a:spcPts val="0"/>
              </a:spcAft>
              <a:tabLst>
                <a:tab pos="5295900" algn="l"/>
              </a:tabLs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object 2"/>
          <p:cNvSpPr>
            <a:spLocks noChangeArrowheads="1"/>
          </p:cNvSpPr>
          <p:nvPr/>
        </p:nvSpPr>
        <p:spPr bwMode="auto">
          <a:xfrm>
            <a:off x="228600" y="228600"/>
            <a:ext cx="8696325" cy="1143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НОМАТИВНО-ПРАВОВЫЕ ДОКУМЕНТЫ </a:t>
            </a:r>
          </a:p>
        </p:txBody>
      </p:sp>
      <p:sp>
        <p:nvSpPr>
          <p:cNvPr id="10242" name="object 3"/>
          <p:cNvSpPr>
            <a:spLocks/>
          </p:cNvSpPr>
          <p:nvPr/>
        </p:nvSpPr>
        <p:spPr bwMode="auto">
          <a:xfrm>
            <a:off x="6046788" y="858838"/>
            <a:ext cx="2876550" cy="714375"/>
          </a:xfrm>
          <a:custGeom>
            <a:avLst/>
            <a:gdLst/>
            <a:ahLst/>
            <a:cxnLst>
              <a:cxn ang="0">
                <a:pos x="2876422" y="0"/>
              </a:cxn>
              <a:cxn ang="0">
                <a:pos x="2869945" y="0"/>
              </a:cxn>
              <a:cxn ang="0">
                <a:pos x="2748788" y="20065"/>
              </a:cxn>
              <a:cxn ang="0">
                <a:pos x="2625470" y="42290"/>
              </a:cxn>
              <a:cxn ang="0">
                <a:pos x="2370455" y="91439"/>
              </a:cxn>
              <a:cxn ang="0">
                <a:pos x="2102485" y="149478"/>
              </a:cxn>
              <a:cxn ang="0">
                <a:pos x="1821941" y="216407"/>
              </a:cxn>
              <a:cxn ang="0">
                <a:pos x="1564639" y="281050"/>
              </a:cxn>
              <a:cxn ang="0">
                <a:pos x="841883" y="443991"/>
              </a:cxn>
              <a:cxn ang="0">
                <a:pos x="620775" y="488568"/>
              </a:cxn>
              <a:cxn ang="0">
                <a:pos x="199771" y="566673"/>
              </a:cxn>
              <a:cxn ang="0">
                <a:pos x="0" y="600201"/>
              </a:cxn>
              <a:cxn ang="0">
                <a:pos x="138175" y="620267"/>
              </a:cxn>
              <a:cxn ang="0">
                <a:pos x="270001" y="638047"/>
              </a:cxn>
              <a:cxn ang="0">
                <a:pos x="397510" y="653668"/>
              </a:cxn>
              <a:cxn ang="0">
                <a:pos x="644143" y="680465"/>
              </a:cxn>
              <a:cxn ang="0">
                <a:pos x="873760" y="698372"/>
              </a:cxn>
              <a:cxn ang="0">
                <a:pos x="984249" y="705103"/>
              </a:cxn>
              <a:cxn ang="0">
                <a:pos x="1092708" y="709548"/>
              </a:cxn>
              <a:cxn ang="0">
                <a:pos x="1296796" y="713993"/>
              </a:cxn>
              <a:cxn ang="0">
                <a:pos x="1394587" y="713993"/>
              </a:cxn>
              <a:cxn ang="0">
                <a:pos x="1583816" y="709548"/>
              </a:cxn>
              <a:cxn ang="0">
                <a:pos x="1673097" y="705103"/>
              </a:cxn>
              <a:cxn ang="0">
                <a:pos x="1843150" y="691641"/>
              </a:cxn>
              <a:cxn ang="0">
                <a:pos x="1926082" y="682751"/>
              </a:cxn>
              <a:cxn ang="0">
                <a:pos x="2083435" y="660400"/>
              </a:cxn>
              <a:cxn ang="0">
                <a:pos x="2232152" y="633602"/>
              </a:cxn>
              <a:cxn ang="0">
                <a:pos x="2372487" y="602360"/>
              </a:cxn>
              <a:cxn ang="0">
                <a:pos x="2440559" y="584580"/>
              </a:cxn>
              <a:cxn ang="0">
                <a:pos x="2506471" y="566673"/>
              </a:cxn>
              <a:cxn ang="0">
                <a:pos x="2633980" y="526541"/>
              </a:cxn>
              <a:cxn ang="0">
                <a:pos x="2755138" y="481964"/>
              </a:cxn>
              <a:cxn ang="0">
                <a:pos x="2872105" y="435101"/>
              </a:cxn>
              <a:cxn ang="0">
                <a:pos x="2876422" y="432815"/>
              </a:cxn>
              <a:cxn ang="0">
                <a:pos x="2876422" y="0"/>
              </a:cxn>
            </a:cxnLst>
            <a:rect l="0" t="0" r="r" b="b"/>
            <a:pathLst>
              <a:path w="2876550" h="714375">
                <a:moveTo>
                  <a:pt x="2876422" y="0"/>
                </a:moveTo>
                <a:lnTo>
                  <a:pt x="2869945" y="0"/>
                </a:lnTo>
                <a:lnTo>
                  <a:pt x="2748788" y="20065"/>
                </a:lnTo>
                <a:lnTo>
                  <a:pt x="2625470" y="42290"/>
                </a:lnTo>
                <a:lnTo>
                  <a:pt x="2370455" y="91439"/>
                </a:lnTo>
                <a:lnTo>
                  <a:pt x="2102485" y="149478"/>
                </a:lnTo>
                <a:lnTo>
                  <a:pt x="1821941" y="216407"/>
                </a:lnTo>
                <a:lnTo>
                  <a:pt x="1564639" y="281050"/>
                </a:lnTo>
                <a:lnTo>
                  <a:pt x="841883" y="443991"/>
                </a:lnTo>
                <a:lnTo>
                  <a:pt x="620775" y="488568"/>
                </a:lnTo>
                <a:lnTo>
                  <a:pt x="199771" y="566673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047"/>
                </a:lnTo>
                <a:lnTo>
                  <a:pt x="397510" y="653668"/>
                </a:lnTo>
                <a:lnTo>
                  <a:pt x="644143" y="680465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83435" y="660400"/>
                </a:lnTo>
                <a:lnTo>
                  <a:pt x="2232152" y="633602"/>
                </a:lnTo>
                <a:lnTo>
                  <a:pt x="2372487" y="602360"/>
                </a:lnTo>
                <a:lnTo>
                  <a:pt x="2440559" y="584580"/>
                </a:lnTo>
                <a:lnTo>
                  <a:pt x="2506471" y="566673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43" name="object 4"/>
          <p:cNvSpPr>
            <a:spLocks/>
          </p:cNvSpPr>
          <p:nvPr/>
        </p:nvSpPr>
        <p:spPr bwMode="auto">
          <a:xfrm>
            <a:off x="2619375" y="730250"/>
            <a:ext cx="5545138" cy="850900"/>
          </a:xfrm>
          <a:custGeom>
            <a:avLst/>
            <a:gdLst/>
            <a:ahLst/>
            <a:cxnLst>
              <a:cxn ang="0">
                <a:pos x="852424" y="0"/>
              </a:cxn>
              <a:cxn ang="0">
                <a:pos x="684529" y="0"/>
              </a:cxn>
              <a:cxn ang="0">
                <a:pos x="527176" y="4444"/>
              </a:cxn>
              <a:cxn ang="0">
                <a:pos x="380492" y="11175"/>
              </a:cxn>
              <a:cxn ang="0">
                <a:pos x="244475" y="22351"/>
              </a:cxn>
              <a:cxn ang="0">
                <a:pos x="116839" y="35687"/>
              </a:cxn>
              <a:cxn ang="0">
                <a:pos x="0" y="53593"/>
              </a:cxn>
              <a:cxn ang="0">
                <a:pos x="333756" y="96012"/>
              </a:cxn>
              <a:cxn ang="0">
                <a:pos x="693038" y="156210"/>
              </a:cxn>
              <a:cxn ang="0">
                <a:pos x="1077849" y="234314"/>
              </a:cxn>
              <a:cxn ang="0">
                <a:pos x="1281938" y="279018"/>
              </a:cxn>
              <a:cxn ang="0">
                <a:pos x="1866519" y="421766"/>
              </a:cxn>
              <a:cxn ang="0">
                <a:pos x="2559558" y="575690"/>
              </a:cxn>
              <a:cxn ang="0">
                <a:pos x="2723261" y="606932"/>
              </a:cxn>
              <a:cxn ang="0">
                <a:pos x="2878454" y="638175"/>
              </a:cxn>
              <a:cxn ang="0">
                <a:pos x="3031616" y="667257"/>
              </a:cxn>
              <a:cxn ang="0">
                <a:pos x="3324987" y="716279"/>
              </a:cxn>
              <a:cxn ang="0">
                <a:pos x="3465322" y="738631"/>
              </a:cxn>
              <a:cxn ang="0">
                <a:pos x="3733165" y="774318"/>
              </a:cxn>
              <a:cxn ang="0">
                <a:pos x="3986149" y="805561"/>
              </a:cxn>
              <a:cxn ang="0">
                <a:pos x="4107306" y="816737"/>
              </a:cxn>
              <a:cxn ang="0">
                <a:pos x="4336923" y="834516"/>
              </a:cxn>
              <a:cxn ang="0">
                <a:pos x="4447413" y="841248"/>
              </a:cxn>
              <a:cxn ang="0">
                <a:pos x="4660010" y="850138"/>
              </a:cxn>
              <a:cxn ang="0">
                <a:pos x="4857750" y="850138"/>
              </a:cxn>
              <a:cxn ang="0">
                <a:pos x="5044821" y="845692"/>
              </a:cxn>
              <a:cxn ang="0">
                <a:pos x="5134102" y="841248"/>
              </a:cxn>
              <a:cxn ang="0">
                <a:pos x="5221351" y="834516"/>
              </a:cxn>
              <a:cxn ang="0">
                <a:pos x="5467984" y="807719"/>
              </a:cxn>
              <a:cxn ang="0">
                <a:pos x="5544439" y="796670"/>
              </a:cxn>
              <a:cxn ang="0">
                <a:pos x="5297805" y="765428"/>
              </a:cxn>
              <a:cxn ang="0">
                <a:pos x="5036311" y="727455"/>
              </a:cxn>
              <a:cxn ang="0">
                <a:pos x="4468749" y="629285"/>
              </a:cxn>
              <a:cxn ang="0">
                <a:pos x="4160520" y="566801"/>
              </a:cxn>
              <a:cxn ang="0">
                <a:pos x="3835146" y="497586"/>
              </a:cxn>
              <a:cxn ang="0">
                <a:pos x="2850896" y="263398"/>
              </a:cxn>
              <a:cxn ang="0">
                <a:pos x="2583053" y="205359"/>
              </a:cxn>
              <a:cxn ang="0">
                <a:pos x="2327910" y="156210"/>
              </a:cxn>
              <a:cxn ang="0">
                <a:pos x="2204592" y="133857"/>
              </a:cxn>
              <a:cxn ang="0">
                <a:pos x="2083435" y="113791"/>
              </a:cxn>
              <a:cxn ang="0">
                <a:pos x="1966467" y="96012"/>
              </a:cxn>
              <a:cxn ang="0">
                <a:pos x="1628394" y="51307"/>
              </a:cxn>
              <a:cxn ang="0">
                <a:pos x="1417954" y="31241"/>
              </a:cxn>
              <a:cxn ang="0">
                <a:pos x="1220215" y="15620"/>
              </a:cxn>
              <a:cxn ang="0">
                <a:pos x="1030986" y="4444"/>
              </a:cxn>
              <a:cxn ang="0">
                <a:pos x="852424" y="0"/>
              </a:cxn>
            </a:cxnLst>
            <a:rect l="0" t="0" r="r" b="b"/>
            <a:pathLst>
              <a:path w="5544820" h="850265">
                <a:moveTo>
                  <a:pt x="852424" y="0"/>
                </a:moveTo>
                <a:lnTo>
                  <a:pt x="684529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351"/>
                </a:lnTo>
                <a:lnTo>
                  <a:pt x="116839" y="35687"/>
                </a:lnTo>
                <a:lnTo>
                  <a:pt x="0" y="53593"/>
                </a:lnTo>
                <a:lnTo>
                  <a:pt x="333756" y="96012"/>
                </a:lnTo>
                <a:lnTo>
                  <a:pt x="693038" y="156210"/>
                </a:lnTo>
                <a:lnTo>
                  <a:pt x="1077849" y="234314"/>
                </a:lnTo>
                <a:lnTo>
                  <a:pt x="1281938" y="279018"/>
                </a:lnTo>
                <a:lnTo>
                  <a:pt x="1866519" y="421766"/>
                </a:lnTo>
                <a:lnTo>
                  <a:pt x="2559558" y="575690"/>
                </a:lnTo>
                <a:lnTo>
                  <a:pt x="2723261" y="606932"/>
                </a:lnTo>
                <a:lnTo>
                  <a:pt x="2878454" y="638175"/>
                </a:lnTo>
                <a:lnTo>
                  <a:pt x="3031616" y="667257"/>
                </a:lnTo>
                <a:lnTo>
                  <a:pt x="3324987" y="716279"/>
                </a:lnTo>
                <a:lnTo>
                  <a:pt x="3465322" y="738631"/>
                </a:lnTo>
                <a:lnTo>
                  <a:pt x="3733165" y="774318"/>
                </a:lnTo>
                <a:lnTo>
                  <a:pt x="3986149" y="805561"/>
                </a:lnTo>
                <a:lnTo>
                  <a:pt x="4107306" y="816737"/>
                </a:lnTo>
                <a:lnTo>
                  <a:pt x="4336923" y="834516"/>
                </a:lnTo>
                <a:lnTo>
                  <a:pt x="4447413" y="841248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5044821" y="845692"/>
                </a:lnTo>
                <a:lnTo>
                  <a:pt x="5134102" y="841248"/>
                </a:lnTo>
                <a:lnTo>
                  <a:pt x="5221351" y="834516"/>
                </a:lnTo>
                <a:lnTo>
                  <a:pt x="5467984" y="807719"/>
                </a:lnTo>
                <a:lnTo>
                  <a:pt x="5544439" y="796670"/>
                </a:lnTo>
                <a:lnTo>
                  <a:pt x="5297805" y="765428"/>
                </a:lnTo>
                <a:lnTo>
                  <a:pt x="5036311" y="727455"/>
                </a:lnTo>
                <a:lnTo>
                  <a:pt x="4468749" y="629285"/>
                </a:lnTo>
                <a:lnTo>
                  <a:pt x="4160520" y="566801"/>
                </a:lnTo>
                <a:lnTo>
                  <a:pt x="3835146" y="497586"/>
                </a:lnTo>
                <a:lnTo>
                  <a:pt x="2850896" y="263398"/>
                </a:lnTo>
                <a:lnTo>
                  <a:pt x="2583053" y="205359"/>
                </a:lnTo>
                <a:lnTo>
                  <a:pt x="2327910" y="156210"/>
                </a:lnTo>
                <a:lnTo>
                  <a:pt x="2204592" y="133857"/>
                </a:lnTo>
                <a:lnTo>
                  <a:pt x="2083435" y="113791"/>
                </a:lnTo>
                <a:lnTo>
                  <a:pt x="1966467" y="96012"/>
                </a:lnTo>
                <a:lnTo>
                  <a:pt x="1628394" y="51307"/>
                </a:lnTo>
                <a:lnTo>
                  <a:pt x="1417954" y="31241"/>
                </a:lnTo>
                <a:lnTo>
                  <a:pt x="1220215" y="15620"/>
                </a:lnTo>
                <a:lnTo>
                  <a:pt x="1030986" y="4444"/>
                </a:lnTo>
                <a:lnTo>
                  <a:pt x="852424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44" name="object 5"/>
          <p:cNvSpPr>
            <a:spLocks/>
          </p:cNvSpPr>
          <p:nvPr/>
        </p:nvSpPr>
        <p:spPr bwMode="auto">
          <a:xfrm>
            <a:off x="2828925" y="742950"/>
            <a:ext cx="5467350" cy="774700"/>
          </a:xfrm>
          <a:custGeom>
            <a:avLst/>
            <a:gdLst/>
            <a:ahLst/>
            <a:cxnLst>
              <a:cxn ang="0">
                <a:pos x="0" y="78105"/>
              </a:cxn>
              <a:cxn ang="0">
                <a:pos x="19177" y="73660"/>
              </a:cxn>
              <a:cxn ang="0">
                <a:pos x="76581" y="62484"/>
              </a:cxn>
              <a:cxn ang="0">
                <a:pos x="174371" y="46862"/>
              </a:cxn>
              <a:cxn ang="0">
                <a:pos x="238125" y="37973"/>
              </a:cxn>
              <a:cxn ang="0">
                <a:pos x="312547" y="28956"/>
              </a:cxn>
              <a:cxn ang="0">
                <a:pos x="395478" y="22351"/>
              </a:cxn>
              <a:cxn ang="0">
                <a:pos x="491108" y="15621"/>
              </a:cxn>
              <a:cxn ang="0">
                <a:pos x="595376" y="8890"/>
              </a:cxn>
              <a:cxn ang="0">
                <a:pos x="712216" y="4445"/>
              </a:cxn>
              <a:cxn ang="0">
                <a:pos x="839851" y="2286"/>
              </a:cxn>
              <a:cxn ang="0">
                <a:pos x="978027" y="0"/>
              </a:cxn>
              <a:cxn ang="0">
                <a:pos x="1126870" y="2286"/>
              </a:cxn>
              <a:cxn ang="0">
                <a:pos x="1286256" y="6731"/>
              </a:cxn>
              <a:cxn ang="0">
                <a:pos x="1458468" y="15621"/>
              </a:cxn>
              <a:cxn ang="0">
                <a:pos x="1641348" y="26797"/>
              </a:cxn>
              <a:cxn ang="0">
                <a:pos x="1834769" y="44576"/>
              </a:cxn>
              <a:cxn ang="0">
                <a:pos x="2041017" y="64643"/>
              </a:cxn>
              <a:cxn ang="0">
                <a:pos x="2259965" y="89281"/>
              </a:cxn>
              <a:cxn ang="0">
                <a:pos x="2489581" y="118237"/>
              </a:cxn>
              <a:cxn ang="0">
                <a:pos x="2731897" y="153924"/>
              </a:cxn>
              <a:cxn ang="0">
                <a:pos x="2984881" y="194183"/>
              </a:cxn>
              <a:cxn ang="0">
                <a:pos x="3250692" y="240919"/>
              </a:cxn>
              <a:cxn ang="0">
                <a:pos x="3529203" y="296799"/>
              </a:cxn>
              <a:cxn ang="0">
                <a:pos x="3820413" y="356997"/>
              </a:cxn>
              <a:cxn ang="0">
                <a:pos x="4124452" y="423925"/>
              </a:cxn>
              <a:cxn ang="0">
                <a:pos x="4441189" y="499872"/>
              </a:cxn>
              <a:cxn ang="0">
                <a:pos x="4770755" y="582422"/>
              </a:cxn>
              <a:cxn ang="0">
                <a:pos x="5113020" y="673862"/>
              </a:cxn>
              <a:cxn ang="0">
                <a:pos x="5467984" y="774319"/>
              </a:cxn>
            </a:cxnLst>
            <a:rect l="0" t="0" r="r" b="b"/>
            <a:pathLst>
              <a:path w="5467984" h="774700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8956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8890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576"/>
                </a:lnTo>
                <a:lnTo>
                  <a:pt x="2041017" y="64643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183"/>
                </a:lnTo>
                <a:lnTo>
                  <a:pt x="3250692" y="240919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noFill/>
          <a:ln w="317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45" name="object 6"/>
          <p:cNvSpPr>
            <a:spLocks/>
          </p:cNvSpPr>
          <p:nvPr/>
        </p:nvSpPr>
        <p:spPr bwMode="auto">
          <a:xfrm>
            <a:off x="5610225" y="730250"/>
            <a:ext cx="3308350" cy="650875"/>
          </a:xfrm>
          <a:custGeom>
            <a:avLst/>
            <a:gdLst/>
            <a:ahLst/>
            <a:cxnLst>
              <a:cxn ang="0">
                <a:pos x="0" y="651509"/>
              </a:cxn>
              <a:cxn ang="0">
                <a:pos x="95631" y="624713"/>
              </a:cxn>
              <a:cxn ang="0">
                <a:pos x="357250" y="555497"/>
              </a:cxn>
              <a:cxn ang="0">
                <a:pos x="537845" y="508634"/>
              </a:cxn>
              <a:cxn ang="0">
                <a:pos x="746251" y="457326"/>
              </a:cxn>
              <a:cxn ang="0">
                <a:pos x="978027" y="401573"/>
              </a:cxn>
              <a:cxn ang="0">
                <a:pos x="1226692" y="341375"/>
              </a:cxn>
              <a:cxn ang="0">
                <a:pos x="1490344" y="283336"/>
              </a:cxn>
              <a:cxn ang="0">
                <a:pos x="1760346" y="225297"/>
              </a:cxn>
              <a:cxn ang="0">
                <a:pos x="2036698" y="171703"/>
              </a:cxn>
              <a:cxn ang="0">
                <a:pos x="2310891" y="120395"/>
              </a:cxn>
              <a:cxn ang="0">
                <a:pos x="2447036" y="98170"/>
              </a:cxn>
              <a:cxn ang="0">
                <a:pos x="2578862" y="75818"/>
              </a:cxn>
              <a:cxn ang="0">
                <a:pos x="2710688" y="57911"/>
              </a:cxn>
              <a:cxn ang="0">
                <a:pos x="2838195" y="40131"/>
              </a:cxn>
              <a:cxn ang="0">
                <a:pos x="2963671" y="26669"/>
              </a:cxn>
              <a:cxn ang="0">
                <a:pos x="3082670" y="15620"/>
              </a:cxn>
              <a:cxn ang="0">
                <a:pos x="3197479" y="6603"/>
              </a:cxn>
              <a:cxn ang="0">
                <a:pos x="3307968" y="0"/>
              </a:cxn>
            </a:cxnLst>
            <a:rect l="0" t="0" r="r" b="b"/>
            <a:pathLst>
              <a:path w="3308350" h="651510">
                <a:moveTo>
                  <a:pt x="0" y="651509"/>
                </a:moveTo>
                <a:lnTo>
                  <a:pt x="95631" y="624713"/>
                </a:lnTo>
                <a:lnTo>
                  <a:pt x="357250" y="555497"/>
                </a:lnTo>
                <a:lnTo>
                  <a:pt x="537845" y="508634"/>
                </a:lnTo>
                <a:lnTo>
                  <a:pt x="746251" y="457326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703"/>
                </a:lnTo>
                <a:lnTo>
                  <a:pt x="2310891" y="120395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7911"/>
                </a:lnTo>
                <a:lnTo>
                  <a:pt x="2838195" y="40131"/>
                </a:lnTo>
                <a:lnTo>
                  <a:pt x="2963671" y="26669"/>
                </a:lnTo>
                <a:lnTo>
                  <a:pt x="3082670" y="15620"/>
                </a:lnTo>
                <a:lnTo>
                  <a:pt x="3197479" y="6603"/>
                </a:lnTo>
                <a:lnTo>
                  <a:pt x="3307968" y="0"/>
                </a:lnTo>
              </a:path>
            </a:pathLst>
          </a:custGeom>
          <a:noFill/>
          <a:ln w="317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46" name="object 7"/>
          <p:cNvSpPr>
            <a:spLocks/>
          </p:cNvSpPr>
          <p:nvPr/>
        </p:nvSpPr>
        <p:spPr bwMode="auto">
          <a:xfrm>
            <a:off x="211138" y="990600"/>
            <a:ext cx="8724900" cy="838200"/>
          </a:xfrm>
          <a:custGeom>
            <a:avLst/>
            <a:gdLst/>
            <a:ahLst/>
            <a:cxnLst>
              <a:cxn ang="0">
                <a:pos x="1556042" y="0"/>
              </a:cxn>
              <a:cxn ang="0">
                <a:pos x="1402753" y="0"/>
              </a:cxn>
              <a:cxn ang="0">
                <a:pos x="1258100" y="4444"/>
              </a:cxn>
              <a:cxn ang="0">
                <a:pos x="1121829" y="11049"/>
              </a:cxn>
              <a:cxn ang="0">
                <a:pos x="874890" y="33400"/>
              </a:cxn>
              <a:cxn ang="0">
                <a:pos x="762063" y="49022"/>
              </a:cxn>
              <a:cxn ang="0">
                <a:pos x="659891" y="64642"/>
              </a:cxn>
              <a:cxn ang="0">
                <a:pos x="564095" y="82550"/>
              </a:cxn>
              <a:cxn ang="0">
                <a:pos x="478955" y="102615"/>
              </a:cxn>
              <a:cxn ang="0">
                <a:pos x="398056" y="120396"/>
              </a:cxn>
              <a:cxn ang="0">
                <a:pos x="327812" y="140462"/>
              </a:cxn>
              <a:cxn ang="0">
                <a:pos x="206476" y="178435"/>
              </a:cxn>
              <a:cxn ang="0">
                <a:pos x="157518" y="196341"/>
              </a:cxn>
              <a:cxn ang="0">
                <a:pos x="51079" y="240918"/>
              </a:cxn>
              <a:cxn ang="0">
                <a:pos x="0" y="267715"/>
              </a:cxn>
              <a:cxn ang="0">
                <a:pos x="0" y="1329816"/>
              </a:cxn>
              <a:cxn ang="0">
                <a:pos x="8719096" y="1329816"/>
              </a:cxn>
              <a:cxn ang="0">
                <a:pos x="8723414" y="1323086"/>
              </a:cxn>
              <a:cxn ang="0">
                <a:pos x="8723414" y="850138"/>
              </a:cxn>
              <a:cxn ang="0">
                <a:pos x="7182142" y="850138"/>
              </a:cxn>
              <a:cxn ang="0">
                <a:pos x="7043839" y="847851"/>
              </a:cxn>
              <a:cxn ang="0">
                <a:pos x="6899059" y="843406"/>
              </a:cxn>
              <a:cxn ang="0">
                <a:pos x="6750088" y="836676"/>
              </a:cxn>
              <a:cxn ang="0">
                <a:pos x="6594640" y="825500"/>
              </a:cxn>
              <a:cxn ang="0">
                <a:pos x="6260503" y="792099"/>
              </a:cxn>
              <a:cxn ang="0">
                <a:pos x="5900712" y="745236"/>
              </a:cxn>
              <a:cxn ang="0">
                <a:pos x="5709196" y="716152"/>
              </a:cxn>
              <a:cxn ang="0">
                <a:pos x="5509044" y="682751"/>
              </a:cxn>
              <a:cxn ang="0">
                <a:pos x="5302542" y="644778"/>
              </a:cxn>
              <a:cxn ang="0">
                <a:pos x="4861979" y="557784"/>
              </a:cxn>
              <a:cxn ang="0">
                <a:pos x="4387253" y="452881"/>
              </a:cxn>
              <a:cxn ang="0">
                <a:pos x="4136047" y="394842"/>
              </a:cxn>
              <a:cxn ang="0">
                <a:pos x="3614458" y="267715"/>
              </a:cxn>
              <a:cxn ang="0">
                <a:pos x="3122841" y="165100"/>
              </a:cxn>
              <a:cxn ang="0">
                <a:pos x="2892844" y="124840"/>
              </a:cxn>
              <a:cxn ang="0">
                <a:pos x="2673642" y="91439"/>
              </a:cxn>
              <a:cxn ang="0">
                <a:pos x="2462949" y="62356"/>
              </a:cxn>
              <a:cxn ang="0">
                <a:pos x="2262797" y="40131"/>
              </a:cxn>
              <a:cxn ang="0">
                <a:pos x="2073313" y="22225"/>
              </a:cxn>
              <a:cxn ang="0">
                <a:pos x="1719999" y="2159"/>
              </a:cxn>
              <a:cxn ang="0">
                <a:pos x="1556042" y="0"/>
              </a:cxn>
              <a:cxn ang="0">
                <a:pos x="8723414" y="568960"/>
              </a:cxn>
              <a:cxn ang="0">
                <a:pos x="8638197" y="604647"/>
              </a:cxn>
              <a:cxn ang="0">
                <a:pos x="8557298" y="635888"/>
              </a:cxn>
              <a:cxn ang="0">
                <a:pos x="8472208" y="664844"/>
              </a:cxn>
              <a:cxn ang="0">
                <a:pos x="8295551" y="718438"/>
              </a:cxn>
              <a:cxn ang="0">
                <a:pos x="8201825" y="742950"/>
              </a:cxn>
              <a:cxn ang="0">
                <a:pos x="8005991" y="783081"/>
              </a:cxn>
              <a:cxn ang="0">
                <a:pos x="7901724" y="800988"/>
              </a:cxn>
              <a:cxn ang="0">
                <a:pos x="7680363" y="827786"/>
              </a:cxn>
              <a:cxn ang="0">
                <a:pos x="7441857" y="845565"/>
              </a:cxn>
              <a:cxn ang="0">
                <a:pos x="7314222" y="850138"/>
              </a:cxn>
              <a:cxn ang="0">
                <a:pos x="8723414" y="850138"/>
              </a:cxn>
              <a:cxn ang="0">
                <a:pos x="8723414" y="568960"/>
              </a:cxn>
            </a:cxnLst>
            <a:rect l="0" t="0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049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396"/>
                </a:lnTo>
                <a:lnTo>
                  <a:pt x="327812" y="140462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086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500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152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387253" y="452881"/>
                </a:lnTo>
                <a:lnTo>
                  <a:pt x="4136047" y="394842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840"/>
                </a:lnTo>
                <a:lnTo>
                  <a:pt x="2673642" y="91439"/>
                </a:lnTo>
                <a:lnTo>
                  <a:pt x="2462949" y="62356"/>
                </a:lnTo>
                <a:lnTo>
                  <a:pt x="2262797" y="40131"/>
                </a:lnTo>
                <a:lnTo>
                  <a:pt x="2073313" y="22225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844"/>
                </a:lnTo>
                <a:lnTo>
                  <a:pt x="8295551" y="718438"/>
                </a:lnTo>
                <a:lnTo>
                  <a:pt x="8201825" y="742950"/>
                </a:lnTo>
                <a:lnTo>
                  <a:pt x="8005991" y="783081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565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47" name="object 9"/>
          <p:cNvSpPr>
            <a:spLocks noChangeArrowheads="1"/>
          </p:cNvSpPr>
          <p:nvPr/>
        </p:nvSpPr>
        <p:spPr bwMode="auto">
          <a:xfrm>
            <a:off x="6235700" y="0"/>
            <a:ext cx="682625" cy="7921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8" name="object 10"/>
          <p:cNvSpPr>
            <a:spLocks noChangeArrowheads="1"/>
          </p:cNvSpPr>
          <p:nvPr/>
        </p:nvSpPr>
        <p:spPr bwMode="auto">
          <a:xfrm>
            <a:off x="6337300" y="0"/>
            <a:ext cx="684213" cy="7921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9" name="object 16"/>
          <p:cNvSpPr>
            <a:spLocks noChangeArrowheads="1"/>
          </p:cNvSpPr>
          <p:nvPr/>
        </p:nvSpPr>
        <p:spPr bwMode="auto">
          <a:xfrm>
            <a:off x="5173663" y="1014413"/>
            <a:ext cx="684212" cy="9477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0" name="object 18"/>
          <p:cNvSpPr>
            <a:spLocks noChangeArrowheads="1"/>
          </p:cNvSpPr>
          <p:nvPr/>
        </p:nvSpPr>
        <p:spPr bwMode="auto">
          <a:xfrm>
            <a:off x="1106488" y="1384300"/>
            <a:ext cx="365125" cy="5127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1" name="object 19"/>
          <p:cNvSpPr>
            <a:spLocks noChangeArrowheads="1"/>
          </p:cNvSpPr>
          <p:nvPr/>
        </p:nvSpPr>
        <p:spPr bwMode="auto">
          <a:xfrm>
            <a:off x="958850" y="1660525"/>
            <a:ext cx="530225" cy="6318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2" name="object 20"/>
          <p:cNvSpPr>
            <a:spLocks noChangeArrowheads="1"/>
          </p:cNvSpPr>
          <p:nvPr/>
        </p:nvSpPr>
        <p:spPr bwMode="auto">
          <a:xfrm>
            <a:off x="1096963" y="1633538"/>
            <a:ext cx="558800" cy="6794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3" name="object 21"/>
          <p:cNvSpPr>
            <a:spLocks noChangeArrowheads="1"/>
          </p:cNvSpPr>
          <p:nvPr/>
        </p:nvSpPr>
        <p:spPr bwMode="auto">
          <a:xfrm>
            <a:off x="1249363" y="1633538"/>
            <a:ext cx="482600" cy="6794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4" name="object 22"/>
          <p:cNvSpPr>
            <a:spLocks noChangeArrowheads="1"/>
          </p:cNvSpPr>
          <p:nvPr/>
        </p:nvSpPr>
        <p:spPr bwMode="auto">
          <a:xfrm>
            <a:off x="944563" y="5657850"/>
            <a:ext cx="482600" cy="6794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3400" y="1447800"/>
            <a:ext cx="8229600" cy="44450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469900" indent="-457200" algn="just">
              <a:spcBef>
                <a:spcPts val="100"/>
              </a:spcBef>
              <a:buClr>
                <a:srgbClr val="FF0000"/>
              </a:buClr>
              <a:buFont typeface="Wingdings" pitchFamily="2" charset="2"/>
              <a:buChar char=""/>
              <a:tabLst>
                <a:tab pos="393700" algn="l"/>
                <a:tab pos="2762250" algn="l"/>
                <a:tab pos="333375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Федеральный закон	«Об образовании в Российской  Федерации» от	29 декабря 2012 года №273-ФЗ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469900" indent="-457200" algn="just">
              <a:tabLst>
                <a:tab pos="393700" algn="l"/>
                <a:tab pos="2762250" algn="l"/>
                <a:tab pos="333375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( статьи 59, 60, 98)</a:t>
            </a:r>
          </a:p>
          <a:p>
            <a:pPr marL="469900" indent="-457200" algn="just">
              <a:tabLst>
                <a:tab pos="393700" algn="l"/>
                <a:tab pos="2762250" algn="l"/>
                <a:tab pos="3333750" algn="l"/>
              </a:tabLst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469900" indent="-457200" algn="just">
              <a:buClr>
                <a:srgbClr val="FF0000"/>
              </a:buClr>
              <a:buFont typeface="Wingdings" pitchFamily="2" charset="2"/>
              <a:buChar char=""/>
              <a:tabLst>
                <a:tab pos="393700" algn="l"/>
                <a:tab pos="2762250" algn="l"/>
                <a:tab pos="333375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Порядок проведения государственной итоговой  аттестации по образовательным программам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469900" indent="-457200" algn="just">
              <a:tabLst>
                <a:tab pos="393700" algn="l"/>
                <a:tab pos="2762250" algn="l"/>
                <a:tab pos="333375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среднего общего образования, утвержденный  приказом Министерства образования и науки РФ  от 25.12.2013 г. №1394	с изменениями от  15.05.2014 № 528, от 30.07.2014 № 863, от 16.01.2015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469900" indent="-457200" algn="just">
              <a:tabLst>
                <a:tab pos="393700" algn="l"/>
                <a:tab pos="2762250" algn="l"/>
                <a:tab pos="333375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№ 10, от 07.07.2015 № 692, от 03.12.2015 № 1401,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469900" indent="-457200" algn="just">
              <a:tabLst>
                <a:tab pos="393700" algn="l"/>
                <a:tab pos="2762250" algn="l"/>
                <a:tab pos="3333750" algn="l"/>
              </a:tabLst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от 24.03.2016 № 305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object 2"/>
          <p:cNvSpPr>
            <a:spLocks noChangeArrowheads="1"/>
          </p:cNvSpPr>
          <p:nvPr/>
        </p:nvSpPr>
        <p:spPr bwMode="auto">
          <a:xfrm>
            <a:off x="1149350" y="2466975"/>
            <a:ext cx="7762875" cy="17081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66" name="object 3"/>
          <p:cNvSpPr txBox="1">
            <a:spLocks noChangeArrowheads="1"/>
          </p:cNvSpPr>
          <p:nvPr/>
        </p:nvSpPr>
        <p:spPr bwMode="auto">
          <a:xfrm>
            <a:off x="3008313" y="2676525"/>
            <a:ext cx="404812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5900" b="1">
                <a:latin typeface="Candara" pitchFamily="34" charset="0"/>
              </a:rPr>
              <a:t>Определяет</a:t>
            </a:r>
            <a:endParaRPr lang="ru-RU" sz="5900">
              <a:latin typeface="Candara" pitchFamily="34" charset="0"/>
            </a:endParaRPr>
          </a:p>
        </p:txBody>
      </p:sp>
      <p:sp>
        <p:nvSpPr>
          <p:cNvPr id="11267" name="object 4"/>
          <p:cNvSpPr>
            <a:spLocks noChangeArrowheads="1"/>
          </p:cNvSpPr>
          <p:nvPr/>
        </p:nvSpPr>
        <p:spPr bwMode="auto">
          <a:xfrm>
            <a:off x="1200150" y="4279900"/>
            <a:ext cx="1806575" cy="16938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24013" y="4938713"/>
            <a:ext cx="958850" cy="3302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000" b="1" dirty="0">
                <a:latin typeface="Arial"/>
                <a:cs typeface="Arial"/>
              </a:rPr>
              <a:t>Фо</a:t>
            </a:r>
            <a:r>
              <a:rPr sz="2000" b="1" spc="-20" dirty="0">
                <a:latin typeface="Arial"/>
                <a:cs typeface="Arial"/>
              </a:rPr>
              <a:t>р</a:t>
            </a:r>
            <a:r>
              <a:rPr sz="2000" b="1" dirty="0">
                <a:latin typeface="Arial"/>
                <a:cs typeface="Arial"/>
              </a:rPr>
              <a:t>мы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269" name="object 6"/>
          <p:cNvSpPr>
            <a:spLocks noChangeArrowheads="1"/>
          </p:cNvSpPr>
          <p:nvPr/>
        </p:nvSpPr>
        <p:spPr bwMode="auto">
          <a:xfrm>
            <a:off x="3151188" y="4279900"/>
            <a:ext cx="1808162" cy="16319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00425" y="4900613"/>
            <a:ext cx="1311275" cy="3302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000" b="1">
                <a:latin typeface="Candara" pitchFamily="34" charset="0"/>
              </a:rPr>
              <a:t>Участников</a:t>
            </a:r>
            <a:endParaRPr lang="ru-RU" sz="2000">
              <a:latin typeface="Candara" pitchFamily="34" charset="0"/>
            </a:endParaRPr>
          </a:p>
        </p:txBody>
      </p:sp>
      <p:sp>
        <p:nvSpPr>
          <p:cNvPr id="11271" name="object 8"/>
          <p:cNvSpPr>
            <a:spLocks noChangeArrowheads="1"/>
          </p:cNvSpPr>
          <p:nvPr/>
        </p:nvSpPr>
        <p:spPr bwMode="auto">
          <a:xfrm>
            <a:off x="5102225" y="4279900"/>
            <a:ext cx="1808163" cy="15938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3875" y="4881563"/>
            <a:ext cx="804863" cy="3302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2000" b="1" spc="-5" dirty="0">
                <a:latin typeface="Arial"/>
                <a:cs typeface="Arial"/>
              </a:rPr>
              <a:t>Сроки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273" name="object 10"/>
          <p:cNvSpPr>
            <a:spLocks noChangeArrowheads="1"/>
          </p:cNvSpPr>
          <p:nvPr/>
        </p:nvSpPr>
        <p:spPr bwMode="auto">
          <a:xfrm>
            <a:off x="7053263" y="4279900"/>
            <a:ext cx="1806575" cy="16160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81850" y="4892675"/>
            <a:ext cx="1554163" cy="3302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000" b="1">
                <a:latin typeface="Candara" pitchFamily="34" charset="0"/>
              </a:rPr>
              <a:t>Организацию</a:t>
            </a:r>
            <a:endParaRPr lang="ru-RU" sz="2000">
              <a:latin typeface="Candara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85900" y="374650"/>
            <a:ext cx="6889750" cy="8794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336675" indent="-1323975">
              <a:spcBef>
                <a:spcPts val="100"/>
              </a:spcBef>
            </a:pPr>
            <a:r>
              <a:rPr lang="ru-RU" sz="2800" b="1"/>
              <a:t>Порядок проведения государственной  итоговой аттестации по</a:t>
            </a:r>
            <a:endParaRPr lang="ru-RU" sz="2800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100263" y="1228725"/>
            <a:ext cx="5662612" cy="877888"/>
          </a:xfrm>
        </p:spPr>
        <p:txBody>
          <a:bodyPr tIns="12065"/>
          <a:lstStyle/>
          <a:p>
            <a:pPr marL="12700" indent="47625" eaLnBrk="1" hangingPunct="1">
              <a:spcBef>
                <a:spcPts val="100"/>
              </a:spcBef>
            </a:pPr>
            <a:r>
              <a:rPr 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образовательным программам  основного общего образования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object 4"/>
          <p:cNvSpPr>
            <a:spLocks noChangeArrowheads="1"/>
          </p:cNvSpPr>
          <p:nvPr/>
        </p:nvSpPr>
        <p:spPr bwMode="auto">
          <a:xfrm>
            <a:off x="296863" y="1187450"/>
            <a:ext cx="8602662" cy="1301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0" name="object 5"/>
          <p:cNvSpPr>
            <a:spLocks noChangeArrowheads="1"/>
          </p:cNvSpPr>
          <p:nvPr/>
        </p:nvSpPr>
        <p:spPr bwMode="auto">
          <a:xfrm>
            <a:off x="323850" y="1212850"/>
            <a:ext cx="8496300" cy="25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1" name="object 6"/>
          <p:cNvSpPr txBox="1">
            <a:spLocks noChangeArrowheads="1"/>
          </p:cNvSpPr>
          <p:nvPr/>
        </p:nvSpPr>
        <p:spPr bwMode="auto">
          <a:xfrm>
            <a:off x="8499475" y="6430963"/>
            <a:ext cx="1095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>
                <a:latin typeface="Cambria" pitchFamily="18" charset="0"/>
              </a:rPr>
              <a:t>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19200" y="385763"/>
            <a:ext cx="7467600" cy="566737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lang="ru-RU" spc="-5" dirty="0" smtClean="0">
                <a:solidFill>
                  <a:schemeClr val="tx1"/>
                </a:solidFill>
              </a:rPr>
              <a:t>Русский язык (устная часть)</a:t>
            </a:r>
            <a:endParaRPr spc="-5" dirty="0">
              <a:solidFill>
                <a:schemeClr val="tx1"/>
              </a:solidFill>
            </a:endParaRPr>
          </a:p>
        </p:txBody>
      </p:sp>
      <p:sp>
        <p:nvSpPr>
          <p:cNvPr id="12293" name="object 8"/>
          <p:cNvSpPr>
            <a:spLocks noChangeArrowheads="1"/>
          </p:cNvSpPr>
          <p:nvPr/>
        </p:nvSpPr>
        <p:spPr bwMode="auto">
          <a:xfrm>
            <a:off x="1447800" y="1676400"/>
            <a:ext cx="6705600" cy="4038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4" name="object 10"/>
          <p:cNvSpPr>
            <a:spLocks/>
          </p:cNvSpPr>
          <p:nvPr/>
        </p:nvSpPr>
        <p:spPr bwMode="auto">
          <a:xfrm>
            <a:off x="409575" y="3789363"/>
            <a:ext cx="2801938" cy="762000"/>
          </a:xfrm>
          <a:custGeom>
            <a:avLst/>
            <a:gdLst/>
            <a:ahLst/>
            <a:cxnLst>
              <a:cxn ang="0">
                <a:pos x="2674239" y="0"/>
              </a:cxn>
              <a:cxn ang="0">
                <a:pos x="126923" y="0"/>
              </a:cxn>
              <a:cxn ang="0">
                <a:pos x="77516" y="9965"/>
              </a:cxn>
              <a:cxn ang="0">
                <a:pos x="37172" y="37147"/>
              </a:cxn>
              <a:cxn ang="0">
                <a:pos x="9973" y="77473"/>
              </a:cxn>
              <a:cxn ang="0">
                <a:pos x="0" y="126872"/>
              </a:cxn>
              <a:cxn ang="0">
                <a:pos x="0" y="634618"/>
              </a:cxn>
              <a:cxn ang="0">
                <a:pos x="9973" y="684018"/>
              </a:cxn>
              <a:cxn ang="0">
                <a:pos x="37172" y="724344"/>
              </a:cxn>
              <a:cxn ang="0">
                <a:pos x="77516" y="751526"/>
              </a:cxn>
              <a:cxn ang="0">
                <a:pos x="126923" y="761491"/>
              </a:cxn>
              <a:cxn ang="0">
                <a:pos x="2674239" y="761491"/>
              </a:cxn>
              <a:cxn ang="0">
                <a:pos x="2723638" y="751526"/>
              </a:cxn>
              <a:cxn ang="0">
                <a:pos x="2763964" y="724344"/>
              </a:cxn>
              <a:cxn ang="0">
                <a:pos x="2791146" y="684018"/>
              </a:cxn>
              <a:cxn ang="0">
                <a:pos x="2801112" y="634618"/>
              </a:cxn>
              <a:cxn ang="0">
                <a:pos x="2801112" y="126872"/>
              </a:cxn>
              <a:cxn ang="0">
                <a:pos x="2791146" y="77473"/>
              </a:cxn>
              <a:cxn ang="0">
                <a:pos x="2763964" y="37147"/>
              </a:cxn>
              <a:cxn ang="0">
                <a:pos x="2723638" y="9965"/>
              </a:cxn>
              <a:cxn ang="0">
                <a:pos x="2674239" y="0"/>
              </a:cxn>
            </a:cxnLst>
            <a:rect l="0" t="0" r="r" b="b"/>
            <a:pathLst>
              <a:path w="2801620" h="762000">
                <a:moveTo>
                  <a:pt x="2674239" y="0"/>
                </a:moveTo>
                <a:lnTo>
                  <a:pt x="126923" y="0"/>
                </a:lnTo>
                <a:lnTo>
                  <a:pt x="77516" y="9965"/>
                </a:lnTo>
                <a:lnTo>
                  <a:pt x="37172" y="37147"/>
                </a:lnTo>
                <a:lnTo>
                  <a:pt x="9973" y="77473"/>
                </a:lnTo>
                <a:lnTo>
                  <a:pt x="0" y="126872"/>
                </a:lnTo>
                <a:lnTo>
                  <a:pt x="0" y="634618"/>
                </a:lnTo>
                <a:lnTo>
                  <a:pt x="9973" y="684018"/>
                </a:lnTo>
                <a:lnTo>
                  <a:pt x="37172" y="724344"/>
                </a:lnTo>
                <a:lnTo>
                  <a:pt x="77516" y="751526"/>
                </a:lnTo>
                <a:lnTo>
                  <a:pt x="126923" y="761491"/>
                </a:lnTo>
                <a:lnTo>
                  <a:pt x="2674239" y="761491"/>
                </a:lnTo>
                <a:lnTo>
                  <a:pt x="2723638" y="751526"/>
                </a:lnTo>
                <a:lnTo>
                  <a:pt x="2763964" y="724344"/>
                </a:lnTo>
                <a:lnTo>
                  <a:pt x="2791146" y="684018"/>
                </a:lnTo>
                <a:lnTo>
                  <a:pt x="2801112" y="634618"/>
                </a:lnTo>
                <a:lnTo>
                  <a:pt x="2801112" y="126872"/>
                </a:lnTo>
                <a:lnTo>
                  <a:pt x="2791146" y="77473"/>
                </a:lnTo>
                <a:lnTo>
                  <a:pt x="2763964" y="37147"/>
                </a:lnTo>
                <a:lnTo>
                  <a:pt x="2723638" y="9965"/>
                </a:lnTo>
                <a:lnTo>
                  <a:pt x="267423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5" name="object 11"/>
          <p:cNvSpPr>
            <a:spLocks/>
          </p:cNvSpPr>
          <p:nvPr/>
        </p:nvSpPr>
        <p:spPr bwMode="auto">
          <a:xfrm>
            <a:off x="409575" y="3789363"/>
            <a:ext cx="2801938" cy="762000"/>
          </a:xfrm>
          <a:custGeom>
            <a:avLst/>
            <a:gdLst/>
            <a:ahLst/>
            <a:cxnLst>
              <a:cxn ang="0">
                <a:pos x="0" y="126872"/>
              </a:cxn>
              <a:cxn ang="0">
                <a:pos x="9973" y="77473"/>
              </a:cxn>
              <a:cxn ang="0">
                <a:pos x="37172" y="37147"/>
              </a:cxn>
              <a:cxn ang="0">
                <a:pos x="77516" y="9965"/>
              </a:cxn>
              <a:cxn ang="0">
                <a:pos x="126923" y="0"/>
              </a:cxn>
              <a:cxn ang="0">
                <a:pos x="2674239" y="0"/>
              </a:cxn>
              <a:cxn ang="0">
                <a:pos x="2723638" y="9965"/>
              </a:cxn>
              <a:cxn ang="0">
                <a:pos x="2763964" y="37147"/>
              </a:cxn>
              <a:cxn ang="0">
                <a:pos x="2791146" y="77473"/>
              </a:cxn>
              <a:cxn ang="0">
                <a:pos x="2801112" y="126872"/>
              </a:cxn>
              <a:cxn ang="0">
                <a:pos x="2801112" y="634618"/>
              </a:cxn>
              <a:cxn ang="0">
                <a:pos x="2791146" y="684018"/>
              </a:cxn>
              <a:cxn ang="0">
                <a:pos x="2763964" y="724344"/>
              </a:cxn>
              <a:cxn ang="0">
                <a:pos x="2723638" y="751526"/>
              </a:cxn>
              <a:cxn ang="0">
                <a:pos x="2674239" y="761491"/>
              </a:cxn>
              <a:cxn ang="0">
                <a:pos x="126923" y="761491"/>
              </a:cxn>
              <a:cxn ang="0">
                <a:pos x="77516" y="751526"/>
              </a:cxn>
              <a:cxn ang="0">
                <a:pos x="37172" y="724344"/>
              </a:cxn>
              <a:cxn ang="0">
                <a:pos x="9973" y="684018"/>
              </a:cxn>
              <a:cxn ang="0">
                <a:pos x="0" y="634618"/>
              </a:cxn>
              <a:cxn ang="0">
                <a:pos x="0" y="126872"/>
              </a:cxn>
            </a:cxnLst>
            <a:rect l="0" t="0" r="r" b="b"/>
            <a:pathLst>
              <a:path w="2801620" h="762000">
                <a:moveTo>
                  <a:pt x="0" y="126872"/>
                </a:moveTo>
                <a:lnTo>
                  <a:pt x="9973" y="77473"/>
                </a:lnTo>
                <a:lnTo>
                  <a:pt x="37172" y="37147"/>
                </a:lnTo>
                <a:lnTo>
                  <a:pt x="77516" y="9965"/>
                </a:lnTo>
                <a:lnTo>
                  <a:pt x="126923" y="0"/>
                </a:lnTo>
                <a:lnTo>
                  <a:pt x="2674239" y="0"/>
                </a:lnTo>
                <a:lnTo>
                  <a:pt x="2723638" y="9965"/>
                </a:lnTo>
                <a:lnTo>
                  <a:pt x="2763964" y="37147"/>
                </a:lnTo>
                <a:lnTo>
                  <a:pt x="2791146" y="77473"/>
                </a:lnTo>
                <a:lnTo>
                  <a:pt x="2801112" y="126872"/>
                </a:lnTo>
                <a:lnTo>
                  <a:pt x="2801112" y="634618"/>
                </a:lnTo>
                <a:lnTo>
                  <a:pt x="2791146" y="684018"/>
                </a:lnTo>
                <a:lnTo>
                  <a:pt x="2763964" y="724344"/>
                </a:lnTo>
                <a:lnTo>
                  <a:pt x="2723638" y="751526"/>
                </a:lnTo>
                <a:lnTo>
                  <a:pt x="2674239" y="761491"/>
                </a:lnTo>
                <a:lnTo>
                  <a:pt x="126923" y="761491"/>
                </a:lnTo>
                <a:lnTo>
                  <a:pt x="77516" y="751526"/>
                </a:lnTo>
                <a:lnTo>
                  <a:pt x="37172" y="724344"/>
                </a:lnTo>
                <a:lnTo>
                  <a:pt x="9973" y="684018"/>
                </a:lnTo>
                <a:lnTo>
                  <a:pt x="0" y="634618"/>
                </a:lnTo>
                <a:lnTo>
                  <a:pt x="0" y="126872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6" name="object 13"/>
          <p:cNvSpPr>
            <a:spLocks/>
          </p:cNvSpPr>
          <p:nvPr/>
        </p:nvSpPr>
        <p:spPr bwMode="auto">
          <a:xfrm>
            <a:off x="3286125" y="3789363"/>
            <a:ext cx="2379663" cy="762000"/>
          </a:xfrm>
          <a:custGeom>
            <a:avLst/>
            <a:gdLst/>
            <a:ahLst/>
            <a:cxnLst>
              <a:cxn ang="0">
                <a:pos x="2253233" y="0"/>
              </a:cxn>
              <a:cxn ang="0">
                <a:pos x="127000" y="0"/>
              </a:cxn>
              <a:cxn ang="0">
                <a:pos x="77581" y="9965"/>
              </a:cxn>
              <a:cxn ang="0">
                <a:pos x="37211" y="37147"/>
              </a:cxn>
              <a:cxn ang="0">
                <a:pos x="9985" y="77473"/>
              </a:cxn>
              <a:cxn ang="0">
                <a:pos x="0" y="126872"/>
              </a:cxn>
              <a:cxn ang="0">
                <a:pos x="0" y="634618"/>
              </a:cxn>
              <a:cxn ang="0">
                <a:pos x="9985" y="684018"/>
              </a:cxn>
              <a:cxn ang="0">
                <a:pos x="37211" y="724344"/>
              </a:cxn>
              <a:cxn ang="0">
                <a:pos x="77581" y="751526"/>
              </a:cxn>
              <a:cxn ang="0">
                <a:pos x="127000" y="761491"/>
              </a:cxn>
              <a:cxn ang="0">
                <a:pos x="2253233" y="761491"/>
              </a:cxn>
              <a:cxn ang="0">
                <a:pos x="2302652" y="751526"/>
              </a:cxn>
              <a:cxn ang="0">
                <a:pos x="2343022" y="724344"/>
              </a:cxn>
              <a:cxn ang="0">
                <a:pos x="2370248" y="684018"/>
              </a:cxn>
              <a:cxn ang="0">
                <a:pos x="2380233" y="634618"/>
              </a:cxn>
              <a:cxn ang="0">
                <a:pos x="2380233" y="126872"/>
              </a:cxn>
              <a:cxn ang="0">
                <a:pos x="2370248" y="77473"/>
              </a:cxn>
              <a:cxn ang="0">
                <a:pos x="2343022" y="37147"/>
              </a:cxn>
              <a:cxn ang="0">
                <a:pos x="2302652" y="9965"/>
              </a:cxn>
              <a:cxn ang="0">
                <a:pos x="2253233" y="0"/>
              </a:cxn>
            </a:cxnLst>
            <a:rect l="0" t="0" r="r" b="b"/>
            <a:pathLst>
              <a:path w="2380615" h="762000">
                <a:moveTo>
                  <a:pt x="2253233" y="0"/>
                </a:moveTo>
                <a:lnTo>
                  <a:pt x="127000" y="0"/>
                </a:lnTo>
                <a:lnTo>
                  <a:pt x="77581" y="9965"/>
                </a:lnTo>
                <a:lnTo>
                  <a:pt x="37211" y="37147"/>
                </a:lnTo>
                <a:lnTo>
                  <a:pt x="9985" y="77473"/>
                </a:lnTo>
                <a:lnTo>
                  <a:pt x="0" y="126872"/>
                </a:lnTo>
                <a:lnTo>
                  <a:pt x="0" y="634618"/>
                </a:lnTo>
                <a:lnTo>
                  <a:pt x="9985" y="684018"/>
                </a:lnTo>
                <a:lnTo>
                  <a:pt x="37211" y="724344"/>
                </a:lnTo>
                <a:lnTo>
                  <a:pt x="77581" y="751526"/>
                </a:lnTo>
                <a:lnTo>
                  <a:pt x="127000" y="761491"/>
                </a:lnTo>
                <a:lnTo>
                  <a:pt x="2253233" y="761491"/>
                </a:lnTo>
                <a:lnTo>
                  <a:pt x="2302652" y="751526"/>
                </a:lnTo>
                <a:lnTo>
                  <a:pt x="2343022" y="724344"/>
                </a:lnTo>
                <a:lnTo>
                  <a:pt x="2370248" y="684018"/>
                </a:lnTo>
                <a:lnTo>
                  <a:pt x="2380233" y="634618"/>
                </a:lnTo>
                <a:lnTo>
                  <a:pt x="2380233" y="126872"/>
                </a:lnTo>
                <a:lnTo>
                  <a:pt x="2370248" y="77473"/>
                </a:lnTo>
                <a:lnTo>
                  <a:pt x="2343022" y="37147"/>
                </a:lnTo>
                <a:lnTo>
                  <a:pt x="2302652" y="9965"/>
                </a:lnTo>
                <a:lnTo>
                  <a:pt x="225323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7" name="object 14"/>
          <p:cNvSpPr>
            <a:spLocks/>
          </p:cNvSpPr>
          <p:nvPr/>
        </p:nvSpPr>
        <p:spPr bwMode="auto">
          <a:xfrm>
            <a:off x="3286125" y="3789363"/>
            <a:ext cx="2379663" cy="762000"/>
          </a:xfrm>
          <a:custGeom>
            <a:avLst/>
            <a:gdLst/>
            <a:ahLst/>
            <a:cxnLst>
              <a:cxn ang="0">
                <a:pos x="0" y="126872"/>
              </a:cxn>
              <a:cxn ang="0">
                <a:pos x="9985" y="77473"/>
              </a:cxn>
              <a:cxn ang="0">
                <a:pos x="37211" y="37147"/>
              </a:cxn>
              <a:cxn ang="0">
                <a:pos x="77581" y="9965"/>
              </a:cxn>
              <a:cxn ang="0">
                <a:pos x="127000" y="0"/>
              </a:cxn>
              <a:cxn ang="0">
                <a:pos x="2253233" y="0"/>
              </a:cxn>
              <a:cxn ang="0">
                <a:pos x="2302652" y="9965"/>
              </a:cxn>
              <a:cxn ang="0">
                <a:pos x="2343022" y="37147"/>
              </a:cxn>
              <a:cxn ang="0">
                <a:pos x="2370248" y="77473"/>
              </a:cxn>
              <a:cxn ang="0">
                <a:pos x="2380233" y="126872"/>
              </a:cxn>
              <a:cxn ang="0">
                <a:pos x="2380233" y="634618"/>
              </a:cxn>
              <a:cxn ang="0">
                <a:pos x="2370248" y="684018"/>
              </a:cxn>
              <a:cxn ang="0">
                <a:pos x="2343022" y="724344"/>
              </a:cxn>
              <a:cxn ang="0">
                <a:pos x="2302652" y="751526"/>
              </a:cxn>
              <a:cxn ang="0">
                <a:pos x="2253233" y="761491"/>
              </a:cxn>
              <a:cxn ang="0">
                <a:pos x="127000" y="761491"/>
              </a:cxn>
              <a:cxn ang="0">
                <a:pos x="77581" y="751526"/>
              </a:cxn>
              <a:cxn ang="0">
                <a:pos x="37211" y="724344"/>
              </a:cxn>
              <a:cxn ang="0">
                <a:pos x="9985" y="684018"/>
              </a:cxn>
              <a:cxn ang="0">
                <a:pos x="0" y="634618"/>
              </a:cxn>
              <a:cxn ang="0">
                <a:pos x="0" y="126872"/>
              </a:cxn>
            </a:cxnLst>
            <a:rect l="0" t="0" r="r" b="b"/>
            <a:pathLst>
              <a:path w="2380615" h="762000">
                <a:moveTo>
                  <a:pt x="0" y="126872"/>
                </a:moveTo>
                <a:lnTo>
                  <a:pt x="9985" y="77473"/>
                </a:lnTo>
                <a:lnTo>
                  <a:pt x="37211" y="37147"/>
                </a:lnTo>
                <a:lnTo>
                  <a:pt x="77581" y="9965"/>
                </a:lnTo>
                <a:lnTo>
                  <a:pt x="127000" y="0"/>
                </a:lnTo>
                <a:lnTo>
                  <a:pt x="2253233" y="0"/>
                </a:lnTo>
                <a:lnTo>
                  <a:pt x="2302652" y="9965"/>
                </a:lnTo>
                <a:lnTo>
                  <a:pt x="2343022" y="37147"/>
                </a:lnTo>
                <a:lnTo>
                  <a:pt x="2370248" y="77473"/>
                </a:lnTo>
                <a:lnTo>
                  <a:pt x="2380233" y="126872"/>
                </a:lnTo>
                <a:lnTo>
                  <a:pt x="2380233" y="634618"/>
                </a:lnTo>
                <a:lnTo>
                  <a:pt x="2370248" y="684018"/>
                </a:lnTo>
                <a:lnTo>
                  <a:pt x="2343022" y="724344"/>
                </a:lnTo>
                <a:lnTo>
                  <a:pt x="2302652" y="751526"/>
                </a:lnTo>
                <a:lnTo>
                  <a:pt x="2253233" y="761491"/>
                </a:lnTo>
                <a:lnTo>
                  <a:pt x="127000" y="761491"/>
                </a:lnTo>
                <a:lnTo>
                  <a:pt x="77581" y="751526"/>
                </a:lnTo>
                <a:lnTo>
                  <a:pt x="37211" y="724344"/>
                </a:lnTo>
                <a:lnTo>
                  <a:pt x="9985" y="684018"/>
                </a:lnTo>
                <a:lnTo>
                  <a:pt x="0" y="634618"/>
                </a:lnTo>
                <a:lnTo>
                  <a:pt x="0" y="126872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8" name="object 16"/>
          <p:cNvSpPr>
            <a:spLocks/>
          </p:cNvSpPr>
          <p:nvPr/>
        </p:nvSpPr>
        <p:spPr bwMode="auto">
          <a:xfrm>
            <a:off x="5638800" y="4724400"/>
            <a:ext cx="2486025" cy="762000"/>
          </a:xfrm>
          <a:custGeom>
            <a:avLst/>
            <a:gdLst/>
            <a:ahLst/>
            <a:cxnLst>
              <a:cxn ang="0">
                <a:pos x="2358517" y="0"/>
              </a:cxn>
              <a:cxn ang="0">
                <a:pos x="126873" y="0"/>
              </a:cxn>
              <a:cxn ang="0">
                <a:pos x="77473" y="9965"/>
              </a:cxn>
              <a:cxn ang="0">
                <a:pos x="37147" y="37147"/>
              </a:cxn>
              <a:cxn ang="0">
                <a:pos x="9965" y="77473"/>
              </a:cxn>
              <a:cxn ang="0">
                <a:pos x="0" y="126872"/>
              </a:cxn>
              <a:cxn ang="0">
                <a:pos x="0" y="634618"/>
              </a:cxn>
              <a:cxn ang="0">
                <a:pos x="9965" y="684018"/>
              </a:cxn>
              <a:cxn ang="0">
                <a:pos x="37147" y="724344"/>
              </a:cxn>
              <a:cxn ang="0">
                <a:pos x="77473" y="751526"/>
              </a:cxn>
              <a:cxn ang="0">
                <a:pos x="126873" y="761491"/>
              </a:cxn>
              <a:cxn ang="0">
                <a:pos x="2358517" y="761491"/>
              </a:cxn>
              <a:cxn ang="0">
                <a:pos x="2407916" y="751526"/>
              </a:cxn>
              <a:cxn ang="0">
                <a:pos x="2448242" y="724344"/>
              </a:cxn>
              <a:cxn ang="0">
                <a:pos x="2475424" y="684018"/>
              </a:cxn>
              <a:cxn ang="0">
                <a:pos x="2485390" y="634618"/>
              </a:cxn>
              <a:cxn ang="0">
                <a:pos x="2485390" y="126872"/>
              </a:cxn>
              <a:cxn ang="0">
                <a:pos x="2475424" y="77473"/>
              </a:cxn>
              <a:cxn ang="0">
                <a:pos x="2448242" y="37147"/>
              </a:cxn>
              <a:cxn ang="0">
                <a:pos x="2407916" y="9965"/>
              </a:cxn>
              <a:cxn ang="0">
                <a:pos x="2358517" y="0"/>
              </a:cxn>
            </a:cxnLst>
            <a:rect l="0" t="0" r="r" b="b"/>
            <a:pathLst>
              <a:path w="2485390" h="762000">
                <a:moveTo>
                  <a:pt x="2358517" y="0"/>
                </a:moveTo>
                <a:lnTo>
                  <a:pt x="126873" y="0"/>
                </a:lnTo>
                <a:lnTo>
                  <a:pt x="77473" y="9965"/>
                </a:lnTo>
                <a:lnTo>
                  <a:pt x="37147" y="37147"/>
                </a:lnTo>
                <a:lnTo>
                  <a:pt x="9965" y="77473"/>
                </a:lnTo>
                <a:lnTo>
                  <a:pt x="0" y="126872"/>
                </a:lnTo>
                <a:lnTo>
                  <a:pt x="0" y="634618"/>
                </a:lnTo>
                <a:lnTo>
                  <a:pt x="9965" y="684018"/>
                </a:lnTo>
                <a:lnTo>
                  <a:pt x="37147" y="724344"/>
                </a:lnTo>
                <a:lnTo>
                  <a:pt x="77473" y="751526"/>
                </a:lnTo>
                <a:lnTo>
                  <a:pt x="126873" y="761491"/>
                </a:lnTo>
                <a:lnTo>
                  <a:pt x="2358517" y="761491"/>
                </a:lnTo>
                <a:lnTo>
                  <a:pt x="2407916" y="751526"/>
                </a:lnTo>
                <a:lnTo>
                  <a:pt x="2448242" y="724344"/>
                </a:lnTo>
                <a:lnTo>
                  <a:pt x="2475424" y="684018"/>
                </a:lnTo>
                <a:lnTo>
                  <a:pt x="2485390" y="634618"/>
                </a:lnTo>
                <a:lnTo>
                  <a:pt x="2485390" y="126872"/>
                </a:lnTo>
                <a:lnTo>
                  <a:pt x="2475424" y="77473"/>
                </a:lnTo>
                <a:lnTo>
                  <a:pt x="2448242" y="37147"/>
                </a:lnTo>
                <a:lnTo>
                  <a:pt x="2407916" y="9965"/>
                </a:lnTo>
                <a:lnTo>
                  <a:pt x="2358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9" name="object 17"/>
          <p:cNvSpPr>
            <a:spLocks/>
          </p:cNvSpPr>
          <p:nvPr/>
        </p:nvSpPr>
        <p:spPr bwMode="auto">
          <a:xfrm>
            <a:off x="5753100" y="3789363"/>
            <a:ext cx="2486025" cy="762000"/>
          </a:xfrm>
          <a:custGeom>
            <a:avLst/>
            <a:gdLst/>
            <a:ahLst/>
            <a:cxnLst>
              <a:cxn ang="0">
                <a:pos x="0" y="126872"/>
              </a:cxn>
              <a:cxn ang="0">
                <a:pos x="9965" y="77473"/>
              </a:cxn>
              <a:cxn ang="0">
                <a:pos x="37147" y="37147"/>
              </a:cxn>
              <a:cxn ang="0">
                <a:pos x="77473" y="9965"/>
              </a:cxn>
              <a:cxn ang="0">
                <a:pos x="126873" y="0"/>
              </a:cxn>
              <a:cxn ang="0">
                <a:pos x="2358517" y="0"/>
              </a:cxn>
              <a:cxn ang="0">
                <a:pos x="2407916" y="9965"/>
              </a:cxn>
              <a:cxn ang="0">
                <a:pos x="2448242" y="37147"/>
              </a:cxn>
              <a:cxn ang="0">
                <a:pos x="2475424" y="77473"/>
              </a:cxn>
              <a:cxn ang="0">
                <a:pos x="2485390" y="126872"/>
              </a:cxn>
              <a:cxn ang="0">
                <a:pos x="2485390" y="634618"/>
              </a:cxn>
              <a:cxn ang="0">
                <a:pos x="2475424" y="684018"/>
              </a:cxn>
              <a:cxn ang="0">
                <a:pos x="2448242" y="724344"/>
              </a:cxn>
              <a:cxn ang="0">
                <a:pos x="2407916" y="751526"/>
              </a:cxn>
              <a:cxn ang="0">
                <a:pos x="2358517" y="761491"/>
              </a:cxn>
              <a:cxn ang="0">
                <a:pos x="126873" y="761491"/>
              </a:cxn>
              <a:cxn ang="0">
                <a:pos x="77473" y="751526"/>
              </a:cxn>
              <a:cxn ang="0">
                <a:pos x="37147" y="724344"/>
              </a:cxn>
              <a:cxn ang="0">
                <a:pos x="9965" y="684018"/>
              </a:cxn>
              <a:cxn ang="0">
                <a:pos x="0" y="634618"/>
              </a:cxn>
              <a:cxn ang="0">
                <a:pos x="0" y="126872"/>
              </a:cxn>
            </a:cxnLst>
            <a:rect l="0" t="0" r="r" b="b"/>
            <a:pathLst>
              <a:path w="2485390" h="762000">
                <a:moveTo>
                  <a:pt x="0" y="126872"/>
                </a:moveTo>
                <a:lnTo>
                  <a:pt x="9965" y="77473"/>
                </a:lnTo>
                <a:lnTo>
                  <a:pt x="37147" y="37147"/>
                </a:lnTo>
                <a:lnTo>
                  <a:pt x="77473" y="9965"/>
                </a:lnTo>
                <a:lnTo>
                  <a:pt x="126873" y="0"/>
                </a:lnTo>
                <a:lnTo>
                  <a:pt x="2358517" y="0"/>
                </a:lnTo>
                <a:lnTo>
                  <a:pt x="2407916" y="9965"/>
                </a:lnTo>
                <a:lnTo>
                  <a:pt x="2448242" y="37147"/>
                </a:lnTo>
                <a:lnTo>
                  <a:pt x="2475424" y="77473"/>
                </a:lnTo>
                <a:lnTo>
                  <a:pt x="2485390" y="126872"/>
                </a:lnTo>
                <a:lnTo>
                  <a:pt x="2485390" y="634618"/>
                </a:lnTo>
                <a:lnTo>
                  <a:pt x="2475424" y="684018"/>
                </a:lnTo>
                <a:lnTo>
                  <a:pt x="2448242" y="724344"/>
                </a:lnTo>
                <a:lnTo>
                  <a:pt x="2407916" y="751526"/>
                </a:lnTo>
                <a:lnTo>
                  <a:pt x="2358517" y="761491"/>
                </a:lnTo>
                <a:lnTo>
                  <a:pt x="126873" y="761491"/>
                </a:lnTo>
                <a:lnTo>
                  <a:pt x="77473" y="751526"/>
                </a:lnTo>
                <a:lnTo>
                  <a:pt x="37147" y="724344"/>
                </a:lnTo>
                <a:lnTo>
                  <a:pt x="9965" y="684018"/>
                </a:lnTo>
                <a:lnTo>
                  <a:pt x="0" y="634618"/>
                </a:lnTo>
                <a:lnTo>
                  <a:pt x="0" y="126872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00" name="object 19"/>
          <p:cNvSpPr>
            <a:spLocks/>
          </p:cNvSpPr>
          <p:nvPr/>
        </p:nvSpPr>
        <p:spPr bwMode="auto">
          <a:xfrm>
            <a:off x="268288" y="5811838"/>
            <a:ext cx="84931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491664" y="0"/>
              </a:cxn>
            </a:cxnLst>
            <a:rect l="0" t="0" r="r" b="b"/>
            <a:pathLst>
              <a:path w="8491855">
                <a:moveTo>
                  <a:pt x="0" y="0"/>
                </a:moveTo>
                <a:lnTo>
                  <a:pt x="8491664" y="0"/>
                </a:lnTo>
              </a:path>
            </a:pathLst>
          </a:custGeom>
          <a:noFill/>
          <a:ln w="12191">
            <a:solidFill>
              <a:srgbClr val="0000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301" name="object 20"/>
          <p:cNvSpPr>
            <a:spLocks/>
          </p:cNvSpPr>
          <p:nvPr/>
        </p:nvSpPr>
        <p:spPr bwMode="auto">
          <a:xfrm>
            <a:off x="271463" y="6607175"/>
            <a:ext cx="50768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76380" y="0"/>
              </a:cxn>
            </a:cxnLst>
            <a:rect l="0" t="0" r="r" b="b"/>
            <a:pathLst>
              <a:path w="5076825">
                <a:moveTo>
                  <a:pt x="0" y="0"/>
                </a:moveTo>
                <a:lnTo>
                  <a:pt x="5076380" y="0"/>
                </a:lnTo>
              </a:path>
            </a:pathLst>
          </a:custGeom>
          <a:noFill/>
          <a:ln w="12191">
            <a:solidFill>
              <a:srgbClr val="0000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object 4"/>
          <p:cNvSpPr>
            <a:spLocks noChangeArrowheads="1"/>
          </p:cNvSpPr>
          <p:nvPr/>
        </p:nvSpPr>
        <p:spPr bwMode="auto">
          <a:xfrm>
            <a:off x="296863" y="1187450"/>
            <a:ext cx="8602662" cy="1301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4" name="object 5"/>
          <p:cNvSpPr>
            <a:spLocks noChangeArrowheads="1"/>
          </p:cNvSpPr>
          <p:nvPr/>
        </p:nvSpPr>
        <p:spPr bwMode="auto">
          <a:xfrm>
            <a:off x="323850" y="1212850"/>
            <a:ext cx="8496300" cy="25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8200" y="385763"/>
            <a:ext cx="8077200" cy="566737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pc="-5" dirty="0">
                <a:solidFill>
                  <a:schemeClr val="tx1"/>
                </a:solidFill>
              </a:rPr>
              <a:t>Задания </a:t>
            </a:r>
            <a:r>
              <a:rPr dirty="0">
                <a:solidFill>
                  <a:schemeClr val="tx1"/>
                </a:solidFill>
              </a:rPr>
              <a:t>итогового</a:t>
            </a:r>
            <a:r>
              <a:rPr spc="-1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собеседования</a:t>
            </a:r>
          </a:p>
        </p:txBody>
      </p:sp>
      <p:sp>
        <p:nvSpPr>
          <p:cNvPr id="13316" name="object 7"/>
          <p:cNvSpPr>
            <a:spLocks noChangeArrowheads="1"/>
          </p:cNvSpPr>
          <p:nvPr/>
        </p:nvSpPr>
        <p:spPr bwMode="auto">
          <a:xfrm>
            <a:off x="276225" y="1749425"/>
            <a:ext cx="1006475" cy="1397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7" name="object 8"/>
          <p:cNvSpPr>
            <a:spLocks noChangeArrowheads="1"/>
          </p:cNvSpPr>
          <p:nvPr/>
        </p:nvSpPr>
        <p:spPr bwMode="auto">
          <a:xfrm>
            <a:off x="441325" y="2095500"/>
            <a:ext cx="747713" cy="8001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8" name="object 9"/>
          <p:cNvSpPr>
            <a:spLocks noChangeArrowheads="1"/>
          </p:cNvSpPr>
          <p:nvPr/>
        </p:nvSpPr>
        <p:spPr bwMode="auto">
          <a:xfrm>
            <a:off x="323850" y="1776413"/>
            <a:ext cx="912813" cy="130333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9" name="object 10"/>
          <p:cNvSpPr>
            <a:spLocks/>
          </p:cNvSpPr>
          <p:nvPr/>
        </p:nvSpPr>
        <p:spPr bwMode="auto">
          <a:xfrm>
            <a:off x="323850" y="1776413"/>
            <a:ext cx="912813" cy="1303337"/>
          </a:xfrm>
          <a:custGeom>
            <a:avLst/>
            <a:gdLst/>
            <a:ahLst/>
            <a:cxnLst>
              <a:cxn ang="0">
                <a:pos x="912444" y="0"/>
              </a:cxn>
              <a:cxn ang="0">
                <a:pos x="912444" y="847216"/>
              </a:cxn>
              <a:cxn ang="0">
                <a:pos x="456222" y="1303401"/>
              </a:cxn>
              <a:cxn ang="0">
                <a:pos x="0" y="847216"/>
              </a:cxn>
              <a:cxn ang="0">
                <a:pos x="0" y="0"/>
              </a:cxn>
              <a:cxn ang="0">
                <a:pos x="456222" y="456183"/>
              </a:cxn>
              <a:cxn ang="0">
                <a:pos x="912444" y="0"/>
              </a:cxn>
            </a:cxnLst>
            <a:rect l="0" t="0" r="r" b="b"/>
            <a:pathLst>
              <a:path w="912494" h="1303655">
                <a:moveTo>
                  <a:pt x="912444" y="0"/>
                </a:moveTo>
                <a:lnTo>
                  <a:pt x="912444" y="847216"/>
                </a:lnTo>
                <a:lnTo>
                  <a:pt x="456222" y="1303401"/>
                </a:lnTo>
                <a:lnTo>
                  <a:pt x="0" y="847216"/>
                </a:lnTo>
                <a:lnTo>
                  <a:pt x="0" y="0"/>
                </a:lnTo>
                <a:lnTo>
                  <a:pt x="456222" y="456183"/>
                </a:lnTo>
                <a:lnTo>
                  <a:pt x="912444" y="0"/>
                </a:lnTo>
                <a:close/>
              </a:path>
            </a:pathLst>
          </a:custGeom>
          <a:noFill/>
          <a:ln w="9525">
            <a:solidFill>
              <a:srgbClr val="497DB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0" name="object 11"/>
          <p:cNvSpPr>
            <a:spLocks noChangeArrowheads="1"/>
          </p:cNvSpPr>
          <p:nvPr/>
        </p:nvSpPr>
        <p:spPr bwMode="auto">
          <a:xfrm>
            <a:off x="481013" y="2114550"/>
            <a:ext cx="668337" cy="7223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321" name="object 12"/>
          <p:cNvSpPr>
            <a:spLocks/>
          </p:cNvSpPr>
          <p:nvPr/>
        </p:nvSpPr>
        <p:spPr bwMode="auto">
          <a:xfrm>
            <a:off x="1236663" y="1776413"/>
            <a:ext cx="7440612" cy="847725"/>
          </a:xfrm>
          <a:custGeom>
            <a:avLst/>
            <a:gdLst/>
            <a:ahLst/>
            <a:cxnLst>
              <a:cxn ang="0">
                <a:pos x="7299337" y="0"/>
              </a:cxn>
              <a:cxn ang="0">
                <a:pos x="0" y="0"/>
              </a:cxn>
              <a:cxn ang="0">
                <a:pos x="0" y="847216"/>
              </a:cxn>
              <a:cxn ang="0">
                <a:pos x="7299337" y="847216"/>
              </a:cxn>
              <a:cxn ang="0">
                <a:pos x="7343968" y="840015"/>
              </a:cxn>
              <a:cxn ang="0">
                <a:pos x="7382735" y="819963"/>
              </a:cxn>
              <a:cxn ang="0">
                <a:pos x="7413308" y="789390"/>
              </a:cxn>
              <a:cxn ang="0">
                <a:pos x="7433360" y="750623"/>
              </a:cxn>
              <a:cxn ang="0">
                <a:pos x="7440561" y="705992"/>
              </a:cxn>
              <a:cxn ang="0">
                <a:pos x="7440561" y="141223"/>
              </a:cxn>
              <a:cxn ang="0">
                <a:pos x="7433360" y="96593"/>
              </a:cxn>
              <a:cxn ang="0">
                <a:pos x="7413308" y="57826"/>
              </a:cxn>
              <a:cxn ang="0">
                <a:pos x="7382735" y="27253"/>
              </a:cxn>
              <a:cxn ang="0">
                <a:pos x="7343968" y="7201"/>
              </a:cxn>
              <a:cxn ang="0">
                <a:pos x="7299337" y="0"/>
              </a:cxn>
            </a:cxnLst>
            <a:rect l="0" t="0" r="r" b="b"/>
            <a:pathLst>
              <a:path w="7440930" h="847725">
                <a:moveTo>
                  <a:pt x="7299337" y="0"/>
                </a:moveTo>
                <a:lnTo>
                  <a:pt x="0" y="0"/>
                </a:lnTo>
                <a:lnTo>
                  <a:pt x="0" y="847216"/>
                </a:lnTo>
                <a:lnTo>
                  <a:pt x="7299337" y="847216"/>
                </a:lnTo>
                <a:lnTo>
                  <a:pt x="7343968" y="840015"/>
                </a:lnTo>
                <a:lnTo>
                  <a:pt x="7382735" y="819963"/>
                </a:lnTo>
                <a:lnTo>
                  <a:pt x="7413308" y="789390"/>
                </a:lnTo>
                <a:lnTo>
                  <a:pt x="7433360" y="750623"/>
                </a:lnTo>
                <a:lnTo>
                  <a:pt x="7440561" y="705992"/>
                </a:lnTo>
                <a:lnTo>
                  <a:pt x="7440561" y="141223"/>
                </a:lnTo>
                <a:lnTo>
                  <a:pt x="7433360" y="96593"/>
                </a:lnTo>
                <a:lnTo>
                  <a:pt x="7413308" y="57826"/>
                </a:lnTo>
                <a:lnTo>
                  <a:pt x="7382735" y="27253"/>
                </a:lnTo>
                <a:lnTo>
                  <a:pt x="7343968" y="7201"/>
                </a:lnTo>
                <a:lnTo>
                  <a:pt x="7299337" y="0"/>
                </a:lnTo>
                <a:close/>
              </a:path>
            </a:pathLst>
          </a:custGeom>
          <a:solidFill>
            <a:srgbClr val="FFFFFF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2" name="object 13"/>
          <p:cNvSpPr>
            <a:spLocks/>
          </p:cNvSpPr>
          <p:nvPr/>
        </p:nvSpPr>
        <p:spPr bwMode="auto">
          <a:xfrm>
            <a:off x="1236663" y="1776413"/>
            <a:ext cx="7440612" cy="847725"/>
          </a:xfrm>
          <a:custGeom>
            <a:avLst/>
            <a:gdLst/>
            <a:ahLst/>
            <a:cxnLst>
              <a:cxn ang="0">
                <a:pos x="7440561" y="141223"/>
              </a:cxn>
              <a:cxn ang="0">
                <a:pos x="7440561" y="705992"/>
              </a:cxn>
              <a:cxn ang="0">
                <a:pos x="7433360" y="750623"/>
              </a:cxn>
              <a:cxn ang="0">
                <a:pos x="7413308" y="789390"/>
              </a:cxn>
              <a:cxn ang="0">
                <a:pos x="7382735" y="819963"/>
              </a:cxn>
              <a:cxn ang="0">
                <a:pos x="7343968" y="840015"/>
              </a:cxn>
              <a:cxn ang="0">
                <a:pos x="7299337" y="847216"/>
              </a:cxn>
              <a:cxn ang="0">
                <a:pos x="0" y="847216"/>
              </a:cxn>
              <a:cxn ang="0">
                <a:pos x="0" y="0"/>
              </a:cxn>
              <a:cxn ang="0">
                <a:pos x="7299337" y="0"/>
              </a:cxn>
              <a:cxn ang="0">
                <a:pos x="7343968" y="7201"/>
              </a:cxn>
              <a:cxn ang="0">
                <a:pos x="7382735" y="27253"/>
              </a:cxn>
              <a:cxn ang="0">
                <a:pos x="7413308" y="57826"/>
              </a:cxn>
              <a:cxn ang="0">
                <a:pos x="7433360" y="96593"/>
              </a:cxn>
              <a:cxn ang="0">
                <a:pos x="7440561" y="141223"/>
              </a:cxn>
            </a:cxnLst>
            <a:rect l="0" t="0" r="r" b="b"/>
            <a:pathLst>
              <a:path w="7440930" h="847725">
                <a:moveTo>
                  <a:pt x="7440561" y="141223"/>
                </a:moveTo>
                <a:lnTo>
                  <a:pt x="7440561" y="705992"/>
                </a:lnTo>
                <a:lnTo>
                  <a:pt x="7433360" y="750623"/>
                </a:lnTo>
                <a:lnTo>
                  <a:pt x="7413308" y="789390"/>
                </a:lnTo>
                <a:lnTo>
                  <a:pt x="7382735" y="819963"/>
                </a:lnTo>
                <a:lnTo>
                  <a:pt x="7343968" y="840015"/>
                </a:lnTo>
                <a:lnTo>
                  <a:pt x="7299337" y="847216"/>
                </a:lnTo>
                <a:lnTo>
                  <a:pt x="0" y="847216"/>
                </a:lnTo>
                <a:lnTo>
                  <a:pt x="0" y="0"/>
                </a:lnTo>
                <a:lnTo>
                  <a:pt x="7299337" y="0"/>
                </a:lnTo>
                <a:lnTo>
                  <a:pt x="7343968" y="7201"/>
                </a:lnTo>
                <a:lnTo>
                  <a:pt x="7382735" y="27253"/>
                </a:lnTo>
                <a:lnTo>
                  <a:pt x="7413308" y="57826"/>
                </a:lnTo>
                <a:lnTo>
                  <a:pt x="7433360" y="96593"/>
                </a:lnTo>
                <a:lnTo>
                  <a:pt x="7440561" y="141223"/>
                </a:lnTo>
                <a:close/>
              </a:path>
            </a:pathLst>
          </a:custGeom>
          <a:noFill/>
          <a:ln w="25400">
            <a:solidFill>
              <a:srgbClr val="4F81B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3" name="object 14"/>
          <p:cNvSpPr>
            <a:spLocks noChangeArrowheads="1"/>
          </p:cNvSpPr>
          <p:nvPr/>
        </p:nvSpPr>
        <p:spPr bwMode="auto">
          <a:xfrm>
            <a:off x="276225" y="2906713"/>
            <a:ext cx="1006475" cy="139858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24" name="object 15"/>
          <p:cNvSpPr>
            <a:spLocks noChangeArrowheads="1"/>
          </p:cNvSpPr>
          <p:nvPr/>
        </p:nvSpPr>
        <p:spPr bwMode="auto">
          <a:xfrm>
            <a:off x="441325" y="3254375"/>
            <a:ext cx="747713" cy="8001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25" name="object 16"/>
          <p:cNvSpPr>
            <a:spLocks noChangeArrowheads="1"/>
          </p:cNvSpPr>
          <p:nvPr/>
        </p:nvSpPr>
        <p:spPr bwMode="auto">
          <a:xfrm>
            <a:off x="323850" y="2933700"/>
            <a:ext cx="912813" cy="130492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26" name="object 17"/>
          <p:cNvSpPr>
            <a:spLocks/>
          </p:cNvSpPr>
          <p:nvPr/>
        </p:nvSpPr>
        <p:spPr bwMode="auto">
          <a:xfrm>
            <a:off x="323850" y="2933700"/>
            <a:ext cx="912813" cy="1304925"/>
          </a:xfrm>
          <a:custGeom>
            <a:avLst/>
            <a:gdLst/>
            <a:ahLst/>
            <a:cxnLst>
              <a:cxn ang="0">
                <a:pos x="912444" y="0"/>
              </a:cxn>
              <a:cxn ang="0">
                <a:pos x="912444" y="847216"/>
              </a:cxn>
              <a:cxn ang="0">
                <a:pos x="456222" y="1303527"/>
              </a:cxn>
              <a:cxn ang="0">
                <a:pos x="0" y="847216"/>
              </a:cxn>
              <a:cxn ang="0">
                <a:pos x="0" y="0"/>
              </a:cxn>
              <a:cxn ang="0">
                <a:pos x="456222" y="456184"/>
              </a:cxn>
              <a:cxn ang="0">
                <a:pos x="912444" y="0"/>
              </a:cxn>
            </a:cxnLst>
            <a:rect l="0" t="0" r="r" b="b"/>
            <a:pathLst>
              <a:path w="912494" h="1303654">
                <a:moveTo>
                  <a:pt x="912444" y="0"/>
                </a:moveTo>
                <a:lnTo>
                  <a:pt x="912444" y="847216"/>
                </a:lnTo>
                <a:lnTo>
                  <a:pt x="456222" y="1303527"/>
                </a:lnTo>
                <a:lnTo>
                  <a:pt x="0" y="847216"/>
                </a:lnTo>
                <a:lnTo>
                  <a:pt x="0" y="0"/>
                </a:lnTo>
                <a:lnTo>
                  <a:pt x="456222" y="456184"/>
                </a:lnTo>
                <a:lnTo>
                  <a:pt x="912444" y="0"/>
                </a:lnTo>
                <a:close/>
              </a:path>
            </a:pathLst>
          </a:custGeom>
          <a:noFill/>
          <a:ln w="9525">
            <a:solidFill>
              <a:srgbClr val="497DB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7" name="object 18"/>
          <p:cNvSpPr>
            <a:spLocks noChangeArrowheads="1"/>
          </p:cNvSpPr>
          <p:nvPr/>
        </p:nvSpPr>
        <p:spPr bwMode="auto">
          <a:xfrm>
            <a:off x="481013" y="3273425"/>
            <a:ext cx="668337" cy="7191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28" name="object 19"/>
          <p:cNvSpPr>
            <a:spLocks/>
          </p:cNvSpPr>
          <p:nvPr/>
        </p:nvSpPr>
        <p:spPr bwMode="auto">
          <a:xfrm>
            <a:off x="1236663" y="2933700"/>
            <a:ext cx="7440612" cy="847725"/>
          </a:xfrm>
          <a:custGeom>
            <a:avLst/>
            <a:gdLst/>
            <a:ahLst/>
            <a:cxnLst>
              <a:cxn ang="0">
                <a:pos x="7299337" y="0"/>
              </a:cxn>
              <a:cxn ang="0">
                <a:pos x="0" y="0"/>
              </a:cxn>
              <a:cxn ang="0">
                <a:pos x="0" y="847216"/>
              </a:cxn>
              <a:cxn ang="0">
                <a:pos x="7299337" y="847216"/>
              </a:cxn>
              <a:cxn ang="0">
                <a:pos x="7343968" y="840028"/>
              </a:cxn>
              <a:cxn ang="0">
                <a:pos x="7382735" y="820008"/>
              </a:cxn>
              <a:cxn ang="0">
                <a:pos x="7413308" y="789472"/>
              </a:cxn>
              <a:cxn ang="0">
                <a:pos x="7433360" y="750737"/>
              </a:cxn>
              <a:cxn ang="0">
                <a:pos x="7440561" y="706119"/>
              </a:cxn>
              <a:cxn ang="0">
                <a:pos x="7440561" y="141224"/>
              </a:cxn>
              <a:cxn ang="0">
                <a:pos x="7433360" y="96593"/>
              </a:cxn>
              <a:cxn ang="0">
                <a:pos x="7413308" y="57826"/>
              </a:cxn>
              <a:cxn ang="0">
                <a:pos x="7382735" y="27253"/>
              </a:cxn>
              <a:cxn ang="0">
                <a:pos x="7343968" y="7201"/>
              </a:cxn>
              <a:cxn ang="0">
                <a:pos x="7299337" y="0"/>
              </a:cxn>
            </a:cxnLst>
            <a:rect l="0" t="0" r="r" b="b"/>
            <a:pathLst>
              <a:path w="7440930" h="847725">
                <a:moveTo>
                  <a:pt x="7299337" y="0"/>
                </a:moveTo>
                <a:lnTo>
                  <a:pt x="0" y="0"/>
                </a:lnTo>
                <a:lnTo>
                  <a:pt x="0" y="847216"/>
                </a:lnTo>
                <a:lnTo>
                  <a:pt x="7299337" y="847216"/>
                </a:lnTo>
                <a:lnTo>
                  <a:pt x="7343968" y="840028"/>
                </a:lnTo>
                <a:lnTo>
                  <a:pt x="7382735" y="820008"/>
                </a:lnTo>
                <a:lnTo>
                  <a:pt x="7413308" y="789472"/>
                </a:lnTo>
                <a:lnTo>
                  <a:pt x="7433360" y="750737"/>
                </a:lnTo>
                <a:lnTo>
                  <a:pt x="7440561" y="706119"/>
                </a:lnTo>
                <a:lnTo>
                  <a:pt x="7440561" y="141224"/>
                </a:lnTo>
                <a:lnTo>
                  <a:pt x="7433360" y="96593"/>
                </a:lnTo>
                <a:lnTo>
                  <a:pt x="7413308" y="57826"/>
                </a:lnTo>
                <a:lnTo>
                  <a:pt x="7382735" y="27253"/>
                </a:lnTo>
                <a:lnTo>
                  <a:pt x="7343968" y="7201"/>
                </a:lnTo>
                <a:lnTo>
                  <a:pt x="7299337" y="0"/>
                </a:lnTo>
                <a:close/>
              </a:path>
            </a:pathLst>
          </a:custGeom>
          <a:solidFill>
            <a:srgbClr val="FFFFFF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9" name="object 20"/>
          <p:cNvSpPr>
            <a:spLocks/>
          </p:cNvSpPr>
          <p:nvPr/>
        </p:nvSpPr>
        <p:spPr bwMode="auto">
          <a:xfrm>
            <a:off x="1236663" y="2933700"/>
            <a:ext cx="7440612" cy="847725"/>
          </a:xfrm>
          <a:custGeom>
            <a:avLst/>
            <a:gdLst/>
            <a:ahLst/>
            <a:cxnLst>
              <a:cxn ang="0">
                <a:pos x="7440561" y="141224"/>
              </a:cxn>
              <a:cxn ang="0">
                <a:pos x="7440561" y="706119"/>
              </a:cxn>
              <a:cxn ang="0">
                <a:pos x="7433360" y="750737"/>
              </a:cxn>
              <a:cxn ang="0">
                <a:pos x="7413308" y="789472"/>
              </a:cxn>
              <a:cxn ang="0">
                <a:pos x="7382735" y="820008"/>
              </a:cxn>
              <a:cxn ang="0">
                <a:pos x="7343968" y="840028"/>
              </a:cxn>
              <a:cxn ang="0">
                <a:pos x="7299337" y="847216"/>
              </a:cxn>
              <a:cxn ang="0">
                <a:pos x="0" y="847216"/>
              </a:cxn>
              <a:cxn ang="0">
                <a:pos x="0" y="0"/>
              </a:cxn>
              <a:cxn ang="0">
                <a:pos x="7299337" y="0"/>
              </a:cxn>
              <a:cxn ang="0">
                <a:pos x="7343968" y="7201"/>
              </a:cxn>
              <a:cxn ang="0">
                <a:pos x="7382735" y="27253"/>
              </a:cxn>
              <a:cxn ang="0">
                <a:pos x="7413308" y="57826"/>
              </a:cxn>
              <a:cxn ang="0">
                <a:pos x="7433360" y="96593"/>
              </a:cxn>
              <a:cxn ang="0">
                <a:pos x="7440561" y="141224"/>
              </a:cxn>
            </a:cxnLst>
            <a:rect l="0" t="0" r="r" b="b"/>
            <a:pathLst>
              <a:path w="7440930" h="847725">
                <a:moveTo>
                  <a:pt x="7440561" y="141224"/>
                </a:moveTo>
                <a:lnTo>
                  <a:pt x="7440561" y="706119"/>
                </a:lnTo>
                <a:lnTo>
                  <a:pt x="7433360" y="750737"/>
                </a:lnTo>
                <a:lnTo>
                  <a:pt x="7413308" y="789472"/>
                </a:lnTo>
                <a:lnTo>
                  <a:pt x="7382735" y="820008"/>
                </a:lnTo>
                <a:lnTo>
                  <a:pt x="7343968" y="840028"/>
                </a:lnTo>
                <a:lnTo>
                  <a:pt x="7299337" y="847216"/>
                </a:lnTo>
                <a:lnTo>
                  <a:pt x="0" y="847216"/>
                </a:lnTo>
                <a:lnTo>
                  <a:pt x="0" y="0"/>
                </a:lnTo>
                <a:lnTo>
                  <a:pt x="7299337" y="0"/>
                </a:lnTo>
                <a:lnTo>
                  <a:pt x="7343968" y="7201"/>
                </a:lnTo>
                <a:lnTo>
                  <a:pt x="7382735" y="27253"/>
                </a:lnTo>
                <a:lnTo>
                  <a:pt x="7413308" y="57826"/>
                </a:lnTo>
                <a:lnTo>
                  <a:pt x="7433360" y="96593"/>
                </a:lnTo>
                <a:lnTo>
                  <a:pt x="7440561" y="141224"/>
                </a:lnTo>
                <a:close/>
              </a:path>
            </a:pathLst>
          </a:custGeom>
          <a:noFill/>
          <a:ln w="25400">
            <a:solidFill>
              <a:srgbClr val="4F81B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0" name="object 21"/>
          <p:cNvSpPr>
            <a:spLocks noChangeArrowheads="1"/>
          </p:cNvSpPr>
          <p:nvPr/>
        </p:nvSpPr>
        <p:spPr bwMode="auto">
          <a:xfrm>
            <a:off x="276225" y="4064000"/>
            <a:ext cx="1006475" cy="140017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31" name="object 22"/>
          <p:cNvSpPr>
            <a:spLocks noChangeArrowheads="1"/>
          </p:cNvSpPr>
          <p:nvPr/>
        </p:nvSpPr>
        <p:spPr bwMode="auto">
          <a:xfrm>
            <a:off x="441325" y="4410075"/>
            <a:ext cx="747713" cy="8001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32" name="object 23"/>
          <p:cNvSpPr>
            <a:spLocks noChangeArrowheads="1"/>
          </p:cNvSpPr>
          <p:nvPr/>
        </p:nvSpPr>
        <p:spPr bwMode="auto">
          <a:xfrm>
            <a:off x="323850" y="4092575"/>
            <a:ext cx="912813" cy="130333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33" name="object 24"/>
          <p:cNvSpPr>
            <a:spLocks/>
          </p:cNvSpPr>
          <p:nvPr/>
        </p:nvSpPr>
        <p:spPr bwMode="auto">
          <a:xfrm>
            <a:off x="323850" y="4092575"/>
            <a:ext cx="912813" cy="1303338"/>
          </a:xfrm>
          <a:custGeom>
            <a:avLst/>
            <a:gdLst/>
            <a:ahLst/>
            <a:cxnLst>
              <a:cxn ang="0">
                <a:pos x="912444" y="0"/>
              </a:cxn>
              <a:cxn ang="0">
                <a:pos x="912444" y="847217"/>
              </a:cxn>
              <a:cxn ang="0">
                <a:pos x="456222" y="1303401"/>
              </a:cxn>
              <a:cxn ang="0">
                <a:pos x="0" y="847217"/>
              </a:cxn>
              <a:cxn ang="0">
                <a:pos x="0" y="0"/>
              </a:cxn>
              <a:cxn ang="0">
                <a:pos x="456222" y="456184"/>
              </a:cxn>
              <a:cxn ang="0">
                <a:pos x="912444" y="0"/>
              </a:cxn>
            </a:cxnLst>
            <a:rect l="0" t="0" r="r" b="b"/>
            <a:pathLst>
              <a:path w="912494" h="1303654">
                <a:moveTo>
                  <a:pt x="912444" y="0"/>
                </a:moveTo>
                <a:lnTo>
                  <a:pt x="912444" y="847217"/>
                </a:lnTo>
                <a:lnTo>
                  <a:pt x="456222" y="1303401"/>
                </a:lnTo>
                <a:lnTo>
                  <a:pt x="0" y="847217"/>
                </a:lnTo>
                <a:lnTo>
                  <a:pt x="0" y="0"/>
                </a:lnTo>
                <a:lnTo>
                  <a:pt x="456222" y="456184"/>
                </a:lnTo>
                <a:lnTo>
                  <a:pt x="912444" y="0"/>
                </a:lnTo>
                <a:close/>
              </a:path>
            </a:pathLst>
          </a:custGeom>
          <a:noFill/>
          <a:ln w="9525">
            <a:solidFill>
              <a:srgbClr val="497DB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4" name="object 25"/>
          <p:cNvSpPr>
            <a:spLocks noChangeArrowheads="1"/>
          </p:cNvSpPr>
          <p:nvPr/>
        </p:nvSpPr>
        <p:spPr bwMode="auto">
          <a:xfrm>
            <a:off x="481013" y="4430713"/>
            <a:ext cx="668337" cy="72072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35" name="object 26"/>
          <p:cNvSpPr>
            <a:spLocks/>
          </p:cNvSpPr>
          <p:nvPr/>
        </p:nvSpPr>
        <p:spPr bwMode="auto">
          <a:xfrm>
            <a:off x="1236663" y="4092575"/>
            <a:ext cx="7440612" cy="847725"/>
          </a:xfrm>
          <a:custGeom>
            <a:avLst/>
            <a:gdLst/>
            <a:ahLst/>
            <a:cxnLst>
              <a:cxn ang="0">
                <a:pos x="7299337" y="0"/>
              </a:cxn>
              <a:cxn ang="0">
                <a:pos x="0" y="0"/>
              </a:cxn>
              <a:cxn ang="0">
                <a:pos x="0" y="847217"/>
              </a:cxn>
              <a:cxn ang="0">
                <a:pos x="7299337" y="847217"/>
              </a:cxn>
              <a:cxn ang="0">
                <a:pos x="7343968" y="840015"/>
              </a:cxn>
              <a:cxn ang="0">
                <a:pos x="7382735" y="819963"/>
              </a:cxn>
              <a:cxn ang="0">
                <a:pos x="7413308" y="789390"/>
              </a:cxn>
              <a:cxn ang="0">
                <a:pos x="7433360" y="750623"/>
              </a:cxn>
              <a:cxn ang="0">
                <a:pos x="7440561" y="705993"/>
              </a:cxn>
              <a:cxn ang="0">
                <a:pos x="7440561" y="141097"/>
              </a:cxn>
              <a:cxn ang="0">
                <a:pos x="7433360" y="96479"/>
              </a:cxn>
              <a:cxn ang="0">
                <a:pos x="7413308" y="57744"/>
              </a:cxn>
              <a:cxn ang="0">
                <a:pos x="7382735" y="27208"/>
              </a:cxn>
              <a:cxn ang="0">
                <a:pos x="7343968" y="7188"/>
              </a:cxn>
              <a:cxn ang="0">
                <a:pos x="7299337" y="0"/>
              </a:cxn>
            </a:cxnLst>
            <a:rect l="0" t="0" r="r" b="b"/>
            <a:pathLst>
              <a:path w="7440930" h="847725">
                <a:moveTo>
                  <a:pt x="7299337" y="0"/>
                </a:moveTo>
                <a:lnTo>
                  <a:pt x="0" y="0"/>
                </a:lnTo>
                <a:lnTo>
                  <a:pt x="0" y="847217"/>
                </a:lnTo>
                <a:lnTo>
                  <a:pt x="7299337" y="847217"/>
                </a:lnTo>
                <a:lnTo>
                  <a:pt x="7343968" y="840015"/>
                </a:lnTo>
                <a:lnTo>
                  <a:pt x="7382735" y="819963"/>
                </a:lnTo>
                <a:lnTo>
                  <a:pt x="7413308" y="789390"/>
                </a:lnTo>
                <a:lnTo>
                  <a:pt x="7433360" y="750623"/>
                </a:lnTo>
                <a:lnTo>
                  <a:pt x="7440561" y="705993"/>
                </a:lnTo>
                <a:lnTo>
                  <a:pt x="7440561" y="141097"/>
                </a:lnTo>
                <a:lnTo>
                  <a:pt x="7433360" y="96479"/>
                </a:lnTo>
                <a:lnTo>
                  <a:pt x="7413308" y="57744"/>
                </a:lnTo>
                <a:lnTo>
                  <a:pt x="7382735" y="27208"/>
                </a:lnTo>
                <a:lnTo>
                  <a:pt x="7343968" y="7188"/>
                </a:lnTo>
                <a:lnTo>
                  <a:pt x="7299337" y="0"/>
                </a:lnTo>
                <a:close/>
              </a:path>
            </a:pathLst>
          </a:custGeom>
          <a:solidFill>
            <a:srgbClr val="FFFFFF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6" name="object 27"/>
          <p:cNvSpPr>
            <a:spLocks/>
          </p:cNvSpPr>
          <p:nvPr/>
        </p:nvSpPr>
        <p:spPr bwMode="auto">
          <a:xfrm>
            <a:off x="1236663" y="4092575"/>
            <a:ext cx="7440612" cy="847725"/>
          </a:xfrm>
          <a:custGeom>
            <a:avLst/>
            <a:gdLst/>
            <a:ahLst/>
            <a:cxnLst>
              <a:cxn ang="0">
                <a:pos x="7440561" y="141097"/>
              </a:cxn>
              <a:cxn ang="0">
                <a:pos x="7440561" y="705993"/>
              </a:cxn>
              <a:cxn ang="0">
                <a:pos x="7433360" y="750623"/>
              </a:cxn>
              <a:cxn ang="0">
                <a:pos x="7413308" y="789390"/>
              </a:cxn>
              <a:cxn ang="0">
                <a:pos x="7382735" y="819963"/>
              </a:cxn>
              <a:cxn ang="0">
                <a:pos x="7343968" y="840015"/>
              </a:cxn>
              <a:cxn ang="0">
                <a:pos x="7299337" y="847217"/>
              </a:cxn>
              <a:cxn ang="0">
                <a:pos x="0" y="847217"/>
              </a:cxn>
              <a:cxn ang="0">
                <a:pos x="0" y="0"/>
              </a:cxn>
              <a:cxn ang="0">
                <a:pos x="7299337" y="0"/>
              </a:cxn>
              <a:cxn ang="0">
                <a:pos x="7343968" y="7188"/>
              </a:cxn>
              <a:cxn ang="0">
                <a:pos x="7382735" y="27208"/>
              </a:cxn>
              <a:cxn ang="0">
                <a:pos x="7413308" y="57744"/>
              </a:cxn>
              <a:cxn ang="0">
                <a:pos x="7433360" y="96479"/>
              </a:cxn>
              <a:cxn ang="0">
                <a:pos x="7440561" y="141097"/>
              </a:cxn>
            </a:cxnLst>
            <a:rect l="0" t="0" r="r" b="b"/>
            <a:pathLst>
              <a:path w="7440930" h="847725">
                <a:moveTo>
                  <a:pt x="7440561" y="141097"/>
                </a:moveTo>
                <a:lnTo>
                  <a:pt x="7440561" y="705993"/>
                </a:lnTo>
                <a:lnTo>
                  <a:pt x="7433360" y="750623"/>
                </a:lnTo>
                <a:lnTo>
                  <a:pt x="7413308" y="789390"/>
                </a:lnTo>
                <a:lnTo>
                  <a:pt x="7382735" y="819963"/>
                </a:lnTo>
                <a:lnTo>
                  <a:pt x="7343968" y="840015"/>
                </a:lnTo>
                <a:lnTo>
                  <a:pt x="7299337" y="847217"/>
                </a:lnTo>
                <a:lnTo>
                  <a:pt x="0" y="847217"/>
                </a:lnTo>
                <a:lnTo>
                  <a:pt x="0" y="0"/>
                </a:lnTo>
                <a:lnTo>
                  <a:pt x="7299337" y="0"/>
                </a:lnTo>
                <a:lnTo>
                  <a:pt x="7343968" y="7188"/>
                </a:lnTo>
                <a:lnTo>
                  <a:pt x="7382735" y="27208"/>
                </a:lnTo>
                <a:lnTo>
                  <a:pt x="7413308" y="57744"/>
                </a:lnTo>
                <a:lnTo>
                  <a:pt x="7433360" y="96479"/>
                </a:lnTo>
                <a:lnTo>
                  <a:pt x="7440561" y="141097"/>
                </a:lnTo>
                <a:close/>
              </a:path>
            </a:pathLst>
          </a:custGeom>
          <a:noFill/>
          <a:ln w="25400">
            <a:solidFill>
              <a:srgbClr val="4F81B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7" name="object 28"/>
          <p:cNvSpPr>
            <a:spLocks noChangeArrowheads="1"/>
          </p:cNvSpPr>
          <p:nvPr/>
        </p:nvSpPr>
        <p:spPr bwMode="auto">
          <a:xfrm>
            <a:off x="276225" y="5221288"/>
            <a:ext cx="1006475" cy="1398587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38" name="object 29"/>
          <p:cNvSpPr>
            <a:spLocks noChangeArrowheads="1"/>
          </p:cNvSpPr>
          <p:nvPr/>
        </p:nvSpPr>
        <p:spPr bwMode="auto">
          <a:xfrm>
            <a:off x="441325" y="5568950"/>
            <a:ext cx="747713" cy="8001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39" name="object 30"/>
          <p:cNvSpPr>
            <a:spLocks noChangeArrowheads="1"/>
          </p:cNvSpPr>
          <p:nvPr/>
        </p:nvSpPr>
        <p:spPr bwMode="auto">
          <a:xfrm>
            <a:off x="323850" y="5249863"/>
            <a:ext cx="912813" cy="1303337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40" name="object 31"/>
          <p:cNvSpPr>
            <a:spLocks/>
          </p:cNvSpPr>
          <p:nvPr/>
        </p:nvSpPr>
        <p:spPr bwMode="auto">
          <a:xfrm>
            <a:off x="323850" y="5249863"/>
            <a:ext cx="912813" cy="1303337"/>
          </a:xfrm>
          <a:custGeom>
            <a:avLst/>
            <a:gdLst/>
            <a:ahLst/>
            <a:cxnLst>
              <a:cxn ang="0">
                <a:pos x="912444" y="0"/>
              </a:cxn>
              <a:cxn ang="0">
                <a:pos x="912444" y="847242"/>
              </a:cxn>
              <a:cxn ang="0">
                <a:pos x="456222" y="1303464"/>
              </a:cxn>
              <a:cxn ang="0">
                <a:pos x="0" y="847242"/>
              </a:cxn>
              <a:cxn ang="0">
                <a:pos x="0" y="0"/>
              </a:cxn>
              <a:cxn ang="0">
                <a:pos x="456222" y="456196"/>
              </a:cxn>
              <a:cxn ang="0">
                <a:pos x="912444" y="0"/>
              </a:cxn>
            </a:cxnLst>
            <a:rect l="0" t="0" r="r" b="b"/>
            <a:pathLst>
              <a:path w="912494" h="1303654">
                <a:moveTo>
                  <a:pt x="912444" y="0"/>
                </a:moveTo>
                <a:lnTo>
                  <a:pt x="912444" y="847242"/>
                </a:lnTo>
                <a:lnTo>
                  <a:pt x="456222" y="1303464"/>
                </a:lnTo>
                <a:lnTo>
                  <a:pt x="0" y="847242"/>
                </a:lnTo>
                <a:lnTo>
                  <a:pt x="0" y="0"/>
                </a:lnTo>
                <a:lnTo>
                  <a:pt x="456222" y="456196"/>
                </a:lnTo>
                <a:lnTo>
                  <a:pt x="912444" y="0"/>
                </a:lnTo>
                <a:close/>
              </a:path>
            </a:pathLst>
          </a:custGeom>
          <a:noFill/>
          <a:ln w="9525">
            <a:solidFill>
              <a:srgbClr val="497DB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41" name="object 32"/>
          <p:cNvSpPr>
            <a:spLocks noChangeArrowheads="1"/>
          </p:cNvSpPr>
          <p:nvPr/>
        </p:nvSpPr>
        <p:spPr bwMode="auto">
          <a:xfrm>
            <a:off x="481013" y="5588000"/>
            <a:ext cx="668337" cy="719138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42" name="object 33"/>
          <p:cNvSpPr>
            <a:spLocks/>
          </p:cNvSpPr>
          <p:nvPr/>
        </p:nvSpPr>
        <p:spPr bwMode="auto">
          <a:xfrm>
            <a:off x="1236663" y="5249863"/>
            <a:ext cx="7440612" cy="847725"/>
          </a:xfrm>
          <a:custGeom>
            <a:avLst/>
            <a:gdLst/>
            <a:ahLst/>
            <a:cxnLst>
              <a:cxn ang="0">
                <a:pos x="7299337" y="0"/>
              </a:cxn>
              <a:cxn ang="0">
                <a:pos x="0" y="0"/>
              </a:cxn>
              <a:cxn ang="0">
                <a:pos x="0" y="847242"/>
              </a:cxn>
              <a:cxn ang="0">
                <a:pos x="7299337" y="847242"/>
              </a:cxn>
              <a:cxn ang="0">
                <a:pos x="7343968" y="840043"/>
              </a:cxn>
              <a:cxn ang="0">
                <a:pos x="7382735" y="819997"/>
              </a:cxn>
              <a:cxn ang="0">
                <a:pos x="7413308" y="789429"/>
              </a:cxn>
              <a:cxn ang="0">
                <a:pos x="7433360" y="750665"/>
              </a:cxn>
              <a:cxn ang="0">
                <a:pos x="7440561" y="706031"/>
              </a:cxn>
              <a:cxn ang="0">
                <a:pos x="7440561" y="141223"/>
              </a:cxn>
              <a:cxn ang="0">
                <a:pos x="7433360" y="96593"/>
              </a:cxn>
              <a:cxn ang="0">
                <a:pos x="7413308" y="57826"/>
              </a:cxn>
              <a:cxn ang="0">
                <a:pos x="7382735" y="27253"/>
              </a:cxn>
              <a:cxn ang="0">
                <a:pos x="7343968" y="7201"/>
              </a:cxn>
              <a:cxn ang="0">
                <a:pos x="7299337" y="0"/>
              </a:cxn>
            </a:cxnLst>
            <a:rect l="0" t="0" r="r" b="b"/>
            <a:pathLst>
              <a:path w="7440930" h="847725">
                <a:moveTo>
                  <a:pt x="7299337" y="0"/>
                </a:moveTo>
                <a:lnTo>
                  <a:pt x="0" y="0"/>
                </a:lnTo>
                <a:lnTo>
                  <a:pt x="0" y="847242"/>
                </a:lnTo>
                <a:lnTo>
                  <a:pt x="7299337" y="847242"/>
                </a:lnTo>
                <a:lnTo>
                  <a:pt x="7343968" y="840043"/>
                </a:lnTo>
                <a:lnTo>
                  <a:pt x="7382735" y="819997"/>
                </a:lnTo>
                <a:lnTo>
                  <a:pt x="7413308" y="789429"/>
                </a:lnTo>
                <a:lnTo>
                  <a:pt x="7433360" y="750665"/>
                </a:lnTo>
                <a:lnTo>
                  <a:pt x="7440561" y="706031"/>
                </a:lnTo>
                <a:lnTo>
                  <a:pt x="7440561" y="141223"/>
                </a:lnTo>
                <a:lnTo>
                  <a:pt x="7433360" y="96593"/>
                </a:lnTo>
                <a:lnTo>
                  <a:pt x="7413308" y="57826"/>
                </a:lnTo>
                <a:lnTo>
                  <a:pt x="7382735" y="27253"/>
                </a:lnTo>
                <a:lnTo>
                  <a:pt x="7343968" y="7201"/>
                </a:lnTo>
                <a:lnTo>
                  <a:pt x="7299337" y="0"/>
                </a:lnTo>
                <a:close/>
              </a:path>
            </a:pathLst>
          </a:custGeom>
          <a:solidFill>
            <a:srgbClr val="FFFFFF">
              <a:alpha val="9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43" name="object 34"/>
          <p:cNvSpPr>
            <a:spLocks/>
          </p:cNvSpPr>
          <p:nvPr/>
        </p:nvSpPr>
        <p:spPr bwMode="auto">
          <a:xfrm>
            <a:off x="1236663" y="5249863"/>
            <a:ext cx="7440612" cy="847725"/>
          </a:xfrm>
          <a:custGeom>
            <a:avLst/>
            <a:gdLst/>
            <a:ahLst/>
            <a:cxnLst>
              <a:cxn ang="0">
                <a:pos x="7440561" y="141223"/>
              </a:cxn>
              <a:cxn ang="0">
                <a:pos x="7440561" y="706031"/>
              </a:cxn>
              <a:cxn ang="0">
                <a:pos x="7433360" y="750665"/>
              </a:cxn>
              <a:cxn ang="0">
                <a:pos x="7413308" y="789429"/>
              </a:cxn>
              <a:cxn ang="0">
                <a:pos x="7382735" y="819997"/>
              </a:cxn>
              <a:cxn ang="0">
                <a:pos x="7343968" y="840043"/>
              </a:cxn>
              <a:cxn ang="0">
                <a:pos x="7299337" y="847242"/>
              </a:cxn>
              <a:cxn ang="0">
                <a:pos x="0" y="847242"/>
              </a:cxn>
              <a:cxn ang="0">
                <a:pos x="0" y="0"/>
              </a:cxn>
              <a:cxn ang="0">
                <a:pos x="7299337" y="0"/>
              </a:cxn>
              <a:cxn ang="0">
                <a:pos x="7343968" y="7201"/>
              </a:cxn>
              <a:cxn ang="0">
                <a:pos x="7382735" y="27253"/>
              </a:cxn>
              <a:cxn ang="0">
                <a:pos x="7413308" y="57826"/>
              </a:cxn>
              <a:cxn ang="0">
                <a:pos x="7433360" y="96593"/>
              </a:cxn>
              <a:cxn ang="0">
                <a:pos x="7440561" y="141223"/>
              </a:cxn>
            </a:cxnLst>
            <a:rect l="0" t="0" r="r" b="b"/>
            <a:pathLst>
              <a:path w="7440930" h="847725">
                <a:moveTo>
                  <a:pt x="7440561" y="141223"/>
                </a:moveTo>
                <a:lnTo>
                  <a:pt x="7440561" y="706031"/>
                </a:lnTo>
                <a:lnTo>
                  <a:pt x="7433360" y="750665"/>
                </a:lnTo>
                <a:lnTo>
                  <a:pt x="7413308" y="789429"/>
                </a:lnTo>
                <a:lnTo>
                  <a:pt x="7382735" y="819997"/>
                </a:lnTo>
                <a:lnTo>
                  <a:pt x="7343968" y="840043"/>
                </a:lnTo>
                <a:lnTo>
                  <a:pt x="7299337" y="847242"/>
                </a:lnTo>
                <a:lnTo>
                  <a:pt x="0" y="847242"/>
                </a:lnTo>
                <a:lnTo>
                  <a:pt x="0" y="0"/>
                </a:lnTo>
                <a:lnTo>
                  <a:pt x="7299337" y="0"/>
                </a:lnTo>
                <a:lnTo>
                  <a:pt x="7343968" y="7201"/>
                </a:lnTo>
                <a:lnTo>
                  <a:pt x="7382735" y="27253"/>
                </a:lnTo>
                <a:lnTo>
                  <a:pt x="7413308" y="57826"/>
                </a:lnTo>
                <a:lnTo>
                  <a:pt x="7433360" y="96593"/>
                </a:lnTo>
                <a:lnTo>
                  <a:pt x="7440561" y="141223"/>
                </a:lnTo>
                <a:close/>
              </a:path>
            </a:pathLst>
          </a:custGeom>
          <a:noFill/>
          <a:ln w="25399">
            <a:solidFill>
              <a:srgbClr val="4F81B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" name="object 35"/>
          <p:cNvSpPr txBox="1"/>
          <p:nvPr/>
        </p:nvSpPr>
        <p:spPr>
          <a:xfrm>
            <a:off x="1550988" y="1978025"/>
            <a:ext cx="6935787" cy="42957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000250">
              <a:spcBef>
                <a:spcPts val="100"/>
              </a:spcBef>
            </a:pPr>
            <a:r>
              <a:rPr lang="ru-RU" sz="2400" b="1">
                <a:latin typeface="Cambria" pitchFamily="18" charset="0"/>
              </a:rPr>
              <a:t>чтение текста вслух</a:t>
            </a:r>
          </a:p>
          <a:p>
            <a:pPr marL="2000250"/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marL="2000250">
              <a:lnSpc>
                <a:spcPts val="2700"/>
              </a:lnSpc>
              <a:spcBef>
                <a:spcPts val="1738"/>
              </a:spcBef>
            </a:pPr>
            <a:r>
              <a:rPr lang="ru-RU" sz="2400" b="1">
                <a:latin typeface="Cambria" pitchFamily="18" charset="0"/>
              </a:rPr>
              <a:t>пересказ текста с привлечением дополнительной</a:t>
            </a:r>
          </a:p>
          <a:p>
            <a:pPr marL="2000250" algn="ctr">
              <a:lnSpc>
                <a:spcPts val="2700"/>
              </a:lnSpc>
            </a:pPr>
            <a:r>
              <a:rPr lang="ru-RU" sz="2400" b="1">
                <a:latin typeface="Cambria" pitchFamily="18" charset="0"/>
              </a:rPr>
              <a:t>информации</a:t>
            </a:r>
          </a:p>
          <a:p>
            <a:pPr marL="2000250"/>
            <a:endParaRPr lang="ru-RU" sz="3300" b="1">
              <a:latin typeface="Times New Roman" pitchFamily="18" charset="0"/>
              <a:cs typeface="Times New Roman" pitchFamily="18" charset="0"/>
            </a:endParaRPr>
          </a:p>
          <a:p>
            <a:pPr marL="2000250" algn="ctr">
              <a:lnSpc>
                <a:spcPts val="2688"/>
              </a:lnSpc>
            </a:pPr>
            <a:r>
              <a:rPr lang="ru-RU" sz="2400" b="1">
                <a:latin typeface="Cambria" pitchFamily="18" charset="0"/>
              </a:rPr>
              <a:t>монологическое высказывание по одной из  выбранных тем</a:t>
            </a:r>
          </a:p>
          <a:p>
            <a:pPr marL="2000250"/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marL="2000250" algn="ctr">
              <a:spcBef>
                <a:spcPts val="1663"/>
              </a:spcBef>
            </a:pPr>
            <a:r>
              <a:rPr lang="ru-RU" sz="2400" b="1">
                <a:latin typeface="Cambria" pitchFamily="18" charset="0"/>
              </a:rPr>
              <a:t>диалог с экзаменатором-собеседником</a:t>
            </a:r>
          </a:p>
        </p:txBody>
      </p:sp>
      <p:sp>
        <p:nvSpPr>
          <p:cNvPr id="13345" name="object 36"/>
          <p:cNvSpPr txBox="1">
            <a:spLocks noChangeArrowheads="1"/>
          </p:cNvSpPr>
          <p:nvPr/>
        </p:nvSpPr>
        <p:spPr bwMode="auto">
          <a:xfrm>
            <a:off x="8486775" y="6438900"/>
            <a:ext cx="134938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080" rIns="0" bIns="0">
            <a:spAutoFit/>
          </a:bodyPr>
          <a:lstStyle/>
          <a:p>
            <a:pPr marL="25400">
              <a:spcBef>
                <a:spcPts val="38"/>
              </a:spcBef>
            </a:pPr>
            <a:fld id="{88729E59-1888-40B5-ACC4-3741FA02FA81}" type="slidenum">
              <a:rPr lang="ru-RU" sz="1200">
                <a:latin typeface="Cambria" pitchFamily="18" charset="0"/>
              </a:rPr>
              <a:pPr marL="25400">
                <a:spcBef>
                  <a:spcPts val="38"/>
                </a:spcBef>
              </a:pPr>
              <a:t>7</a:t>
            </a:fld>
            <a:endParaRPr lang="ru-RU" sz="120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bject 4"/>
          <p:cNvSpPr>
            <a:spLocks noChangeArrowheads="1"/>
          </p:cNvSpPr>
          <p:nvPr/>
        </p:nvSpPr>
        <p:spPr bwMode="auto">
          <a:xfrm>
            <a:off x="296863" y="1187450"/>
            <a:ext cx="8602662" cy="1301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38" name="object 5"/>
          <p:cNvSpPr>
            <a:spLocks noChangeArrowheads="1"/>
          </p:cNvSpPr>
          <p:nvPr/>
        </p:nvSpPr>
        <p:spPr bwMode="auto">
          <a:xfrm>
            <a:off x="323850" y="1212850"/>
            <a:ext cx="8496300" cy="25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2000" y="304800"/>
            <a:ext cx="7772400" cy="566738"/>
          </a:xfrm>
        </p:spPr>
        <p:txBody>
          <a:bodyPr tIns="12700"/>
          <a:lstStyle/>
          <a:p>
            <a:pPr marL="542925" indent="-531813" eaLnBrk="1" hangingPunct="1">
              <a:spcBef>
                <a:spcPts val="100"/>
              </a:spcBef>
            </a:pPr>
            <a:r>
              <a:rPr lang="ru-RU" smtClean="0">
                <a:solidFill>
                  <a:schemeClr val="tx1"/>
                </a:solidFill>
                <a:latin typeface="Arial" charset="0"/>
                <a:cs typeface="Arial" charset="0"/>
              </a:rPr>
              <a:t>Русский язык (устная часть)</a:t>
            </a:r>
          </a:p>
        </p:txBody>
      </p:sp>
      <p:sp>
        <p:nvSpPr>
          <p:cNvPr id="7" name="object 7"/>
          <p:cNvSpPr/>
          <p:nvPr/>
        </p:nvSpPr>
        <p:spPr>
          <a:xfrm>
            <a:off x="908050" y="1400175"/>
            <a:ext cx="7723188" cy="758825"/>
          </a:xfrm>
          <a:custGeom>
            <a:avLst/>
            <a:gdLst/>
            <a:ahLst/>
            <a:cxnLst/>
            <a:rect l="l" t="t" r="r" b="b"/>
            <a:pathLst>
              <a:path w="7722870" h="757555">
                <a:moveTo>
                  <a:pt x="7722870" y="0"/>
                </a:moveTo>
                <a:lnTo>
                  <a:pt x="378459" y="0"/>
                </a:lnTo>
                <a:lnTo>
                  <a:pt x="0" y="378459"/>
                </a:lnTo>
                <a:lnTo>
                  <a:pt x="378459" y="757046"/>
                </a:lnTo>
                <a:lnTo>
                  <a:pt x="7722870" y="757046"/>
                </a:lnTo>
                <a:lnTo>
                  <a:pt x="77228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marL="3967163" indent="-3859213" algn="ctr">
              <a:spcBef>
                <a:spcPts val="325"/>
              </a:spcBef>
            </a:pPr>
            <a:r>
              <a:rPr lang="ru-RU" b="1">
                <a:latin typeface="Cambria" pitchFamily="18" charset="0"/>
              </a:rPr>
              <a:t>На выполнение экзаменационной работы отводится 15 минут на одного участника  экзамена</a:t>
            </a:r>
          </a:p>
        </p:txBody>
      </p:sp>
      <p:sp>
        <p:nvSpPr>
          <p:cNvPr id="14341" name="object 8"/>
          <p:cNvSpPr>
            <a:spLocks/>
          </p:cNvSpPr>
          <p:nvPr/>
        </p:nvSpPr>
        <p:spPr bwMode="auto">
          <a:xfrm>
            <a:off x="908050" y="1400175"/>
            <a:ext cx="7723188" cy="758825"/>
          </a:xfrm>
          <a:custGeom>
            <a:avLst/>
            <a:gdLst/>
            <a:ahLst/>
            <a:cxnLst>
              <a:cxn ang="0">
                <a:pos x="7722870" y="757046"/>
              </a:cxn>
              <a:cxn ang="0">
                <a:pos x="378459" y="757046"/>
              </a:cxn>
              <a:cxn ang="0">
                <a:pos x="0" y="378459"/>
              </a:cxn>
              <a:cxn ang="0">
                <a:pos x="378459" y="0"/>
              </a:cxn>
              <a:cxn ang="0">
                <a:pos x="7722870" y="0"/>
              </a:cxn>
              <a:cxn ang="0">
                <a:pos x="7722870" y="757046"/>
              </a:cxn>
            </a:cxnLst>
            <a:rect l="0" t="0" r="r" b="b"/>
            <a:pathLst>
              <a:path w="7722870" h="757555">
                <a:moveTo>
                  <a:pt x="7722870" y="757046"/>
                </a:moveTo>
                <a:lnTo>
                  <a:pt x="378459" y="757046"/>
                </a:lnTo>
                <a:lnTo>
                  <a:pt x="0" y="378459"/>
                </a:lnTo>
                <a:lnTo>
                  <a:pt x="378459" y="0"/>
                </a:lnTo>
                <a:lnTo>
                  <a:pt x="7722870" y="0"/>
                </a:lnTo>
                <a:lnTo>
                  <a:pt x="7722870" y="757046"/>
                </a:lnTo>
                <a:close/>
              </a:path>
            </a:pathLst>
          </a:custGeom>
          <a:noFill/>
          <a:ln w="25399">
            <a:solidFill>
              <a:srgbClr val="4674AB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42" name="object 9"/>
          <p:cNvSpPr>
            <a:spLocks noChangeArrowheads="1"/>
          </p:cNvSpPr>
          <p:nvPr/>
        </p:nvSpPr>
        <p:spPr bwMode="auto">
          <a:xfrm>
            <a:off x="492125" y="1385888"/>
            <a:ext cx="852488" cy="8509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3" name="object 10"/>
          <p:cNvSpPr>
            <a:spLocks noChangeArrowheads="1"/>
          </p:cNvSpPr>
          <p:nvPr/>
        </p:nvSpPr>
        <p:spPr bwMode="auto">
          <a:xfrm>
            <a:off x="539750" y="1412875"/>
            <a:ext cx="757238" cy="7572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4" name="object 11"/>
          <p:cNvSpPr>
            <a:spLocks/>
          </p:cNvSpPr>
          <p:nvPr/>
        </p:nvSpPr>
        <p:spPr bwMode="auto">
          <a:xfrm>
            <a:off x="539750" y="1412875"/>
            <a:ext cx="757238" cy="757238"/>
          </a:xfrm>
          <a:custGeom>
            <a:avLst/>
            <a:gdLst/>
            <a:ahLst/>
            <a:cxnLst>
              <a:cxn ang="0">
                <a:pos x="0" y="378587"/>
              </a:cxn>
              <a:cxn ang="0">
                <a:pos x="2948" y="331106"/>
              </a:cxn>
              <a:cxn ang="0">
                <a:pos x="11559" y="285384"/>
              </a:cxn>
              <a:cxn ang="0">
                <a:pos x="25476" y="241774"/>
              </a:cxn>
              <a:cxn ang="0">
                <a:pos x="44346" y="200631"/>
              </a:cxn>
              <a:cxn ang="0">
                <a:pos x="67813" y="162312"/>
              </a:cxn>
              <a:cxn ang="0">
                <a:pos x="95523" y="127170"/>
              </a:cxn>
              <a:cxn ang="0">
                <a:pos x="127121" y="95562"/>
              </a:cxn>
              <a:cxn ang="0">
                <a:pos x="162252" y="67842"/>
              </a:cxn>
              <a:cxn ang="0">
                <a:pos x="200562" y="44366"/>
              </a:cxn>
              <a:cxn ang="0">
                <a:pos x="241697" y="25488"/>
              </a:cxn>
              <a:cxn ang="0">
                <a:pos x="285300" y="11565"/>
              </a:cxn>
              <a:cxn ang="0">
                <a:pos x="331019" y="2950"/>
              </a:cxn>
              <a:cxn ang="0">
                <a:pos x="378498" y="0"/>
              </a:cxn>
              <a:cxn ang="0">
                <a:pos x="425976" y="2950"/>
              </a:cxn>
              <a:cxn ang="0">
                <a:pos x="471694" y="11565"/>
              </a:cxn>
              <a:cxn ang="0">
                <a:pos x="515297" y="25488"/>
              </a:cxn>
              <a:cxn ang="0">
                <a:pos x="556430" y="44366"/>
              </a:cxn>
              <a:cxn ang="0">
                <a:pos x="594739" y="67842"/>
              </a:cxn>
              <a:cxn ang="0">
                <a:pos x="629869" y="95562"/>
              </a:cxn>
              <a:cxn ang="0">
                <a:pos x="661465" y="127170"/>
              </a:cxn>
              <a:cxn ang="0">
                <a:pos x="689174" y="162312"/>
              </a:cxn>
              <a:cxn ang="0">
                <a:pos x="712640" y="200631"/>
              </a:cxn>
              <a:cxn ang="0">
                <a:pos x="731508" y="241774"/>
              </a:cxn>
              <a:cxn ang="0">
                <a:pos x="745424" y="285384"/>
              </a:cxn>
              <a:cxn ang="0">
                <a:pos x="754034" y="331106"/>
              </a:cxn>
              <a:cxn ang="0">
                <a:pos x="756983" y="378587"/>
              </a:cxn>
              <a:cxn ang="0">
                <a:pos x="754034" y="426064"/>
              </a:cxn>
              <a:cxn ang="0">
                <a:pos x="745424" y="471781"/>
              </a:cxn>
              <a:cxn ang="0">
                <a:pos x="731508" y="515382"/>
              </a:cxn>
              <a:cxn ang="0">
                <a:pos x="712640" y="556513"/>
              </a:cxn>
              <a:cxn ang="0">
                <a:pos x="689174" y="594819"/>
              </a:cxn>
              <a:cxn ang="0">
                <a:pos x="661465" y="629947"/>
              </a:cxn>
              <a:cxn ang="0">
                <a:pos x="629869" y="661540"/>
              </a:cxn>
              <a:cxn ang="0">
                <a:pos x="594739" y="689246"/>
              </a:cxn>
              <a:cxn ang="0">
                <a:pos x="556430" y="712709"/>
              </a:cxn>
              <a:cxn ang="0">
                <a:pos x="515297" y="731575"/>
              </a:cxn>
              <a:cxn ang="0">
                <a:pos x="471694" y="745489"/>
              </a:cxn>
              <a:cxn ang="0">
                <a:pos x="425976" y="754098"/>
              </a:cxn>
              <a:cxn ang="0">
                <a:pos x="378498" y="757047"/>
              </a:cxn>
              <a:cxn ang="0">
                <a:pos x="331019" y="754098"/>
              </a:cxn>
              <a:cxn ang="0">
                <a:pos x="285300" y="745489"/>
              </a:cxn>
              <a:cxn ang="0">
                <a:pos x="241697" y="731575"/>
              </a:cxn>
              <a:cxn ang="0">
                <a:pos x="200562" y="712709"/>
              </a:cxn>
              <a:cxn ang="0">
                <a:pos x="162252" y="689246"/>
              </a:cxn>
              <a:cxn ang="0">
                <a:pos x="127121" y="661540"/>
              </a:cxn>
              <a:cxn ang="0">
                <a:pos x="95523" y="629947"/>
              </a:cxn>
              <a:cxn ang="0">
                <a:pos x="67813" y="594819"/>
              </a:cxn>
              <a:cxn ang="0">
                <a:pos x="44346" y="556513"/>
              </a:cxn>
              <a:cxn ang="0">
                <a:pos x="25476" y="515382"/>
              </a:cxn>
              <a:cxn ang="0">
                <a:pos x="11559" y="471781"/>
              </a:cxn>
              <a:cxn ang="0">
                <a:pos x="2948" y="426064"/>
              </a:cxn>
              <a:cxn ang="0">
                <a:pos x="0" y="378587"/>
              </a:cxn>
            </a:cxnLst>
            <a:rect l="0" t="0" r="r" b="b"/>
            <a:pathLst>
              <a:path w="757555" h="757555">
                <a:moveTo>
                  <a:pt x="0" y="378587"/>
                </a:moveTo>
                <a:lnTo>
                  <a:pt x="2948" y="331106"/>
                </a:lnTo>
                <a:lnTo>
                  <a:pt x="11559" y="285384"/>
                </a:lnTo>
                <a:lnTo>
                  <a:pt x="25476" y="241774"/>
                </a:lnTo>
                <a:lnTo>
                  <a:pt x="44346" y="200631"/>
                </a:lnTo>
                <a:lnTo>
                  <a:pt x="67813" y="162312"/>
                </a:lnTo>
                <a:lnTo>
                  <a:pt x="95523" y="127170"/>
                </a:lnTo>
                <a:lnTo>
                  <a:pt x="127121" y="95562"/>
                </a:lnTo>
                <a:lnTo>
                  <a:pt x="162252" y="67842"/>
                </a:lnTo>
                <a:lnTo>
                  <a:pt x="200562" y="44366"/>
                </a:lnTo>
                <a:lnTo>
                  <a:pt x="241697" y="25488"/>
                </a:lnTo>
                <a:lnTo>
                  <a:pt x="285300" y="11565"/>
                </a:lnTo>
                <a:lnTo>
                  <a:pt x="331019" y="2950"/>
                </a:lnTo>
                <a:lnTo>
                  <a:pt x="378498" y="0"/>
                </a:lnTo>
                <a:lnTo>
                  <a:pt x="425976" y="2950"/>
                </a:lnTo>
                <a:lnTo>
                  <a:pt x="471694" y="11565"/>
                </a:lnTo>
                <a:lnTo>
                  <a:pt x="515297" y="25488"/>
                </a:lnTo>
                <a:lnTo>
                  <a:pt x="556430" y="44366"/>
                </a:lnTo>
                <a:lnTo>
                  <a:pt x="594739" y="67842"/>
                </a:lnTo>
                <a:lnTo>
                  <a:pt x="629869" y="95562"/>
                </a:lnTo>
                <a:lnTo>
                  <a:pt x="661465" y="127170"/>
                </a:lnTo>
                <a:lnTo>
                  <a:pt x="689174" y="162312"/>
                </a:lnTo>
                <a:lnTo>
                  <a:pt x="712640" y="200631"/>
                </a:lnTo>
                <a:lnTo>
                  <a:pt x="731508" y="241774"/>
                </a:lnTo>
                <a:lnTo>
                  <a:pt x="745424" y="285384"/>
                </a:lnTo>
                <a:lnTo>
                  <a:pt x="754034" y="331106"/>
                </a:lnTo>
                <a:lnTo>
                  <a:pt x="756983" y="378587"/>
                </a:lnTo>
                <a:lnTo>
                  <a:pt x="754034" y="426064"/>
                </a:lnTo>
                <a:lnTo>
                  <a:pt x="745424" y="471781"/>
                </a:lnTo>
                <a:lnTo>
                  <a:pt x="731508" y="515382"/>
                </a:lnTo>
                <a:lnTo>
                  <a:pt x="712640" y="556513"/>
                </a:lnTo>
                <a:lnTo>
                  <a:pt x="689174" y="594819"/>
                </a:lnTo>
                <a:lnTo>
                  <a:pt x="661465" y="629947"/>
                </a:lnTo>
                <a:lnTo>
                  <a:pt x="629869" y="661540"/>
                </a:lnTo>
                <a:lnTo>
                  <a:pt x="594739" y="689246"/>
                </a:lnTo>
                <a:lnTo>
                  <a:pt x="556430" y="712709"/>
                </a:lnTo>
                <a:lnTo>
                  <a:pt x="515297" y="731575"/>
                </a:lnTo>
                <a:lnTo>
                  <a:pt x="471694" y="745489"/>
                </a:lnTo>
                <a:lnTo>
                  <a:pt x="425976" y="754098"/>
                </a:lnTo>
                <a:lnTo>
                  <a:pt x="378498" y="757047"/>
                </a:lnTo>
                <a:lnTo>
                  <a:pt x="331019" y="754098"/>
                </a:lnTo>
                <a:lnTo>
                  <a:pt x="285300" y="745489"/>
                </a:lnTo>
                <a:lnTo>
                  <a:pt x="241697" y="731575"/>
                </a:lnTo>
                <a:lnTo>
                  <a:pt x="200562" y="712709"/>
                </a:lnTo>
                <a:lnTo>
                  <a:pt x="162252" y="689246"/>
                </a:lnTo>
                <a:lnTo>
                  <a:pt x="127121" y="661540"/>
                </a:lnTo>
                <a:lnTo>
                  <a:pt x="95523" y="629947"/>
                </a:lnTo>
                <a:lnTo>
                  <a:pt x="67813" y="594819"/>
                </a:lnTo>
                <a:lnTo>
                  <a:pt x="44346" y="556513"/>
                </a:lnTo>
                <a:lnTo>
                  <a:pt x="25476" y="515382"/>
                </a:lnTo>
                <a:lnTo>
                  <a:pt x="11559" y="471781"/>
                </a:lnTo>
                <a:lnTo>
                  <a:pt x="2948" y="426064"/>
                </a:lnTo>
                <a:lnTo>
                  <a:pt x="0" y="378587"/>
                </a:lnTo>
                <a:close/>
              </a:path>
            </a:pathLst>
          </a:custGeom>
          <a:noFill/>
          <a:ln w="9524">
            <a:solidFill>
              <a:srgbClr val="497DB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" name="object 12"/>
          <p:cNvSpPr/>
          <p:nvPr/>
        </p:nvSpPr>
        <p:spPr>
          <a:xfrm>
            <a:off x="935038" y="2286000"/>
            <a:ext cx="7827962" cy="990600"/>
          </a:xfrm>
          <a:custGeom>
            <a:avLst/>
            <a:gdLst/>
            <a:ahLst/>
            <a:cxnLst/>
            <a:rect l="l" t="t" r="r" b="b"/>
            <a:pathLst>
              <a:path w="7669530" h="757555">
                <a:moveTo>
                  <a:pt x="7669276" y="0"/>
                </a:moveTo>
                <a:lnTo>
                  <a:pt x="378460" y="0"/>
                </a:lnTo>
                <a:lnTo>
                  <a:pt x="0" y="378460"/>
                </a:lnTo>
                <a:lnTo>
                  <a:pt x="378460" y="757047"/>
                </a:lnTo>
                <a:lnTo>
                  <a:pt x="7669276" y="757047"/>
                </a:lnTo>
                <a:lnTo>
                  <a:pt x="76692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marL="2546350" indent="-2270125" algn="ctr">
              <a:spcBef>
                <a:spcPts val="325"/>
              </a:spcBef>
            </a:pPr>
            <a:r>
              <a:rPr lang="ru-RU" b="1">
                <a:latin typeface="Cambria" pitchFamily="18" charset="0"/>
              </a:rPr>
              <a:t>Максимальное количество баллов, которое может получить экзаменуемый за  выполнение всей устной части, – 14</a:t>
            </a:r>
          </a:p>
        </p:txBody>
      </p:sp>
      <p:sp>
        <p:nvSpPr>
          <p:cNvPr id="14346" name="object 13"/>
          <p:cNvSpPr>
            <a:spLocks/>
          </p:cNvSpPr>
          <p:nvPr/>
        </p:nvSpPr>
        <p:spPr bwMode="auto">
          <a:xfrm>
            <a:off x="935038" y="2384425"/>
            <a:ext cx="7669212" cy="757238"/>
          </a:xfrm>
          <a:custGeom>
            <a:avLst/>
            <a:gdLst/>
            <a:ahLst/>
            <a:cxnLst>
              <a:cxn ang="0">
                <a:pos x="7669276" y="757047"/>
              </a:cxn>
              <a:cxn ang="0">
                <a:pos x="378460" y="757047"/>
              </a:cxn>
              <a:cxn ang="0">
                <a:pos x="0" y="378460"/>
              </a:cxn>
              <a:cxn ang="0">
                <a:pos x="378460" y="0"/>
              </a:cxn>
              <a:cxn ang="0">
                <a:pos x="7669276" y="0"/>
              </a:cxn>
              <a:cxn ang="0">
                <a:pos x="7669276" y="757047"/>
              </a:cxn>
            </a:cxnLst>
            <a:rect l="0" t="0" r="r" b="b"/>
            <a:pathLst>
              <a:path w="7669530" h="757555">
                <a:moveTo>
                  <a:pt x="7669276" y="757047"/>
                </a:moveTo>
                <a:lnTo>
                  <a:pt x="378460" y="757047"/>
                </a:lnTo>
                <a:lnTo>
                  <a:pt x="0" y="378460"/>
                </a:lnTo>
                <a:lnTo>
                  <a:pt x="378460" y="0"/>
                </a:lnTo>
                <a:lnTo>
                  <a:pt x="7669276" y="0"/>
                </a:lnTo>
                <a:lnTo>
                  <a:pt x="7669276" y="757047"/>
                </a:lnTo>
                <a:close/>
              </a:path>
            </a:pathLst>
          </a:custGeom>
          <a:noFill/>
          <a:ln w="25400">
            <a:solidFill>
              <a:srgbClr val="4674AB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47" name="object 14"/>
          <p:cNvSpPr>
            <a:spLocks noChangeArrowheads="1"/>
          </p:cNvSpPr>
          <p:nvPr/>
        </p:nvSpPr>
        <p:spPr bwMode="auto">
          <a:xfrm>
            <a:off x="492125" y="2320925"/>
            <a:ext cx="852488" cy="85248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8" name="object 15"/>
          <p:cNvSpPr>
            <a:spLocks noChangeArrowheads="1"/>
          </p:cNvSpPr>
          <p:nvPr/>
        </p:nvSpPr>
        <p:spPr bwMode="auto">
          <a:xfrm>
            <a:off x="539750" y="2349500"/>
            <a:ext cx="757238" cy="7556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9" name="object 16"/>
          <p:cNvSpPr>
            <a:spLocks/>
          </p:cNvSpPr>
          <p:nvPr/>
        </p:nvSpPr>
        <p:spPr bwMode="auto">
          <a:xfrm>
            <a:off x="539750" y="2349500"/>
            <a:ext cx="757238" cy="757238"/>
          </a:xfrm>
          <a:custGeom>
            <a:avLst/>
            <a:gdLst/>
            <a:ahLst/>
            <a:cxnLst>
              <a:cxn ang="0">
                <a:pos x="0" y="378460"/>
              </a:cxn>
              <a:cxn ang="0">
                <a:pos x="2948" y="330982"/>
              </a:cxn>
              <a:cxn ang="0">
                <a:pos x="11559" y="285265"/>
              </a:cxn>
              <a:cxn ang="0">
                <a:pos x="25476" y="241664"/>
              </a:cxn>
              <a:cxn ang="0">
                <a:pos x="44346" y="200533"/>
              </a:cxn>
              <a:cxn ang="0">
                <a:pos x="67813" y="162227"/>
              </a:cxn>
              <a:cxn ang="0">
                <a:pos x="95523" y="127099"/>
              </a:cxn>
              <a:cxn ang="0">
                <a:pos x="127121" y="95506"/>
              </a:cxn>
              <a:cxn ang="0">
                <a:pos x="162252" y="67800"/>
              </a:cxn>
              <a:cxn ang="0">
                <a:pos x="200562" y="44337"/>
              </a:cxn>
              <a:cxn ang="0">
                <a:pos x="241697" y="25471"/>
              </a:cxn>
              <a:cxn ang="0">
                <a:pos x="285300" y="11557"/>
              </a:cxn>
              <a:cxn ang="0">
                <a:pos x="331019" y="2948"/>
              </a:cxn>
              <a:cxn ang="0">
                <a:pos x="378498" y="0"/>
              </a:cxn>
              <a:cxn ang="0">
                <a:pos x="425976" y="2948"/>
              </a:cxn>
              <a:cxn ang="0">
                <a:pos x="471694" y="11557"/>
              </a:cxn>
              <a:cxn ang="0">
                <a:pos x="515297" y="25471"/>
              </a:cxn>
              <a:cxn ang="0">
                <a:pos x="556430" y="44337"/>
              </a:cxn>
              <a:cxn ang="0">
                <a:pos x="594739" y="67800"/>
              </a:cxn>
              <a:cxn ang="0">
                <a:pos x="629869" y="95506"/>
              </a:cxn>
              <a:cxn ang="0">
                <a:pos x="661465" y="127099"/>
              </a:cxn>
              <a:cxn ang="0">
                <a:pos x="689174" y="162227"/>
              </a:cxn>
              <a:cxn ang="0">
                <a:pos x="712640" y="200533"/>
              </a:cxn>
              <a:cxn ang="0">
                <a:pos x="731508" y="241664"/>
              </a:cxn>
              <a:cxn ang="0">
                <a:pos x="745424" y="285265"/>
              </a:cxn>
              <a:cxn ang="0">
                <a:pos x="754034" y="330982"/>
              </a:cxn>
              <a:cxn ang="0">
                <a:pos x="756983" y="378460"/>
              </a:cxn>
              <a:cxn ang="0">
                <a:pos x="754034" y="425940"/>
              </a:cxn>
              <a:cxn ang="0">
                <a:pos x="745424" y="471662"/>
              </a:cxn>
              <a:cxn ang="0">
                <a:pos x="731508" y="515272"/>
              </a:cxn>
              <a:cxn ang="0">
                <a:pos x="712640" y="556415"/>
              </a:cxn>
              <a:cxn ang="0">
                <a:pos x="689174" y="594734"/>
              </a:cxn>
              <a:cxn ang="0">
                <a:pos x="661465" y="629876"/>
              </a:cxn>
              <a:cxn ang="0">
                <a:pos x="629869" y="661484"/>
              </a:cxn>
              <a:cxn ang="0">
                <a:pos x="594739" y="689204"/>
              </a:cxn>
              <a:cxn ang="0">
                <a:pos x="556430" y="712680"/>
              </a:cxn>
              <a:cxn ang="0">
                <a:pos x="515297" y="731558"/>
              </a:cxn>
              <a:cxn ang="0">
                <a:pos x="471694" y="745481"/>
              </a:cxn>
              <a:cxn ang="0">
                <a:pos x="425976" y="754096"/>
              </a:cxn>
              <a:cxn ang="0">
                <a:pos x="378498" y="757047"/>
              </a:cxn>
              <a:cxn ang="0">
                <a:pos x="331019" y="754096"/>
              </a:cxn>
              <a:cxn ang="0">
                <a:pos x="285300" y="745481"/>
              </a:cxn>
              <a:cxn ang="0">
                <a:pos x="241697" y="731558"/>
              </a:cxn>
              <a:cxn ang="0">
                <a:pos x="200562" y="712680"/>
              </a:cxn>
              <a:cxn ang="0">
                <a:pos x="162252" y="689204"/>
              </a:cxn>
              <a:cxn ang="0">
                <a:pos x="127121" y="661484"/>
              </a:cxn>
              <a:cxn ang="0">
                <a:pos x="95523" y="629876"/>
              </a:cxn>
              <a:cxn ang="0">
                <a:pos x="67813" y="594734"/>
              </a:cxn>
              <a:cxn ang="0">
                <a:pos x="44346" y="556415"/>
              </a:cxn>
              <a:cxn ang="0">
                <a:pos x="25476" y="515272"/>
              </a:cxn>
              <a:cxn ang="0">
                <a:pos x="11559" y="471662"/>
              </a:cxn>
              <a:cxn ang="0">
                <a:pos x="2948" y="425940"/>
              </a:cxn>
              <a:cxn ang="0">
                <a:pos x="0" y="378460"/>
              </a:cxn>
            </a:cxnLst>
            <a:rect l="0" t="0" r="r" b="b"/>
            <a:pathLst>
              <a:path w="757555" h="757555">
                <a:moveTo>
                  <a:pt x="0" y="378460"/>
                </a:moveTo>
                <a:lnTo>
                  <a:pt x="2948" y="330982"/>
                </a:lnTo>
                <a:lnTo>
                  <a:pt x="11559" y="285265"/>
                </a:lnTo>
                <a:lnTo>
                  <a:pt x="25476" y="241664"/>
                </a:lnTo>
                <a:lnTo>
                  <a:pt x="44346" y="200533"/>
                </a:lnTo>
                <a:lnTo>
                  <a:pt x="67813" y="162227"/>
                </a:lnTo>
                <a:lnTo>
                  <a:pt x="95523" y="127099"/>
                </a:lnTo>
                <a:lnTo>
                  <a:pt x="127121" y="95506"/>
                </a:lnTo>
                <a:lnTo>
                  <a:pt x="162252" y="67800"/>
                </a:lnTo>
                <a:lnTo>
                  <a:pt x="200562" y="44337"/>
                </a:lnTo>
                <a:lnTo>
                  <a:pt x="241697" y="25471"/>
                </a:lnTo>
                <a:lnTo>
                  <a:pt x="285300" y="11557"/>
                </a:lnTo>
                <a:lnTo>
                  <a:pt x="331019" y="2948"/>
                </a:lnTo>
                <a:lnTo>
                  <a:pt x="378498" y="0"/>
                </a:lnTo>
                <a:lnTo>
                  <a:pt x="425976" y="2948"/>
                </a:lnTo>
                <a:lnTo>
                  <a:pt x="471694" y="11557"/>
                </a:lnTo>
                <a:lnTo>
                  <a:pt x="515297" y="25471"/>
                </a:lnTo>
                <a:lnTo>
                  <a:pt x="556430" y="44337"/>
                </a:lnTo>
                <a:lnTo>
                  <a:pt x="594739" y="67800"/>
                </a:lnTo>
                <a:lnTo>
                  <a:pt x="629869" y="95506"/>
                </a:lnTo>
                <a:lnTo>
                  <a:pt x="661465" y="127099"/>
                </a:lnTo>
                <a:lnTo>
                  <a:pt x="689174" y="162227"/>
                </a:lnTo>
                <a:lnTo>
                  <a:pt x="712640" y="200533"/>
                </a:lnTo>
                <a:lnTo>
                  <a:pt x="731508" y="241664"/>
                </a:lnTo>
                <a:lnTo>
                  <a:pt x="745424" y="285265"/>
                </a:lnTo>
                <a:lnTo>
                  <a:pt x="754034" y="330982"/>
                </a:lnTo>
                <a:lnTo>
                  <a:pt x="756983" y="378460"/>
                </a:lnTo>
                <a:lnTo>
                  <a:pt x="754034" y="425940"/>
                </a:lnTo>
                <a:lnTo>
                  <a:pt x="745424" y="471662"/>
                </a:lnTo>
                <a:lnTo>
                  <a:pt x="731508" y="515272"/>
                </a:lnTo>
                <a:lnTo>
                  <a:pt x="712640" y="556415"/>
                </a:lnTo>
                <a:lnTo>
                  <a:pt x="689174" y="594734"/>
                </a:lnTo>
                <a:lnTo>
                  <a:pt x="661465" y="629876"/>
                </a:lnTo>
                <a:lnTo>
                  <a:pt x="629869" y="661484"/>
                </a:lnTo>
                <a:lnTo>
                  <a:pt x="594739" y="689204"/>
                </a:lnTo>
                <a:lnTo>
                  <a:pt x="556430" y="712680"/>
                </a:lnTo>
                <a:lnTo>
                  <a:pt x="515297" y="731558"/>
                </a:lnTo>
                <a:lnTo>
                  <a:pt x="471694" y="745481"/>
                </a:lnTo>
                <a:lnTo>
                  <a:pt x="425976" y="754096"/>
                </a:lnTo>
                <a:lnTo>
                  <a:pt x="378498" y="757047"/>
                </a:lnTo>
                <a:lnTo>
                  <a:pt x="331019" y="754096"/>
                </a:lnTo>
                <a:lnTo>
                  <a:pt x="285300" y="745481"/>
                </a:lnTo>
                <a:lnTo>
                  <a:pt x="241697" y="731558"/>
                </a:lnTo>
                <a:lnTo>
                  <a:pt x="200562" y="712680"/>
                </a:lnTo>
                <a:lnTo>
                  <a:pt x="162252" y="689204"/>
                </a:lnTo>
                <a:lnTo>
                  <a:pt x="127121" y="661484"/>
                </a:lnTo>
                <a:lnTo>
                  <a:pt x="95523" y="629876"/>
                </a:lnTo>
                <a:lnTo>
                  <a:pt x="67813" y="594734"/>
                </a:lnTo>
                <a:lnTo>
                  <a:pt x="44346" y="556415"/>
                </a:lnTo>
                <a:lnTo>
                  <a:pt x="25476" y="515272"/>
                </a:lnTo>
                <a:lnTo>
                  <a:pt x="11559" y="471662"/>
                </a:lnTo>
                <a:lnTo>
                  <a:pt x="2948" y="425940"/>
                </a:lnTo>
                <a:lnTo>
                  <a:pt x="0" y="378460"/>
                </a:lnTo>
                <a:close/>
              </a:path>
            </a:pathLst>
          </a:custGeom>
          <a:noFill/>
          <a:ln w="9524">
            <a:solidFill>
              <a:srgbClr val="497DB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" name="object 17"/>
          <p:cNvSpPr/>
          <p:nvPr/>
        </p:nvSpPr>
        <p:spPr>
          <a:xfrm>
            <a:off x="935038" y="3367088"/>
            <a:ext cx="7669212" cy="757237"/>
          </a:xfrm>
          <a:custGeom>
            <a:avLst/>
            <a:gdLst/>
            <a:ahLst/>
            <a:cxnLst/>
            <a:rect l="l" t="t" r="r" b="b"/>
            <a:pathLst>
              <a:path w="7669530" h="757554">
                <a:moveTo>
                  <a:pt x="7669276" y="0"/>
                </a:moveTo>
                <a:lnTo>
                  <a:pt x="378460" y="0"/>
                </a:lnTo>
                <a:lnTo>
                  <a:pt x="0" y="378460"/>
                </a:lnTo>
                <a:lnTo>
                  <a:pt x="378460" y="757047"/>
                </a:lnTo>
                <a:lnTo>
                  <a:pt x="7669276" y="757047"/>
                </a:lnTo>
                <a:lnTo>
                  <a:pt x="76692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 anchor="ctr"/>
          <a:lstStyle/>
          <a:p>
            <a:pPr marL="2170113">
              <a:spcBef>
                <a:spcPts val="325"/>
              </a:spcBef>
            </a:pPr>
            <a:r>
              <a:rPr lang="ru-RU" sz="2000" b="1">
                <a:latin typeface="Cambria" pitchFamily="18" charset="0"/>
              </a:rPr>
              <a:t>Оценивание по системе «зачет»/«незачет»</a:t>
            </a:r>
          </a:p>
        </p:txBody>
      </p:sp>
      <p:sp>
        <p:nvSpPr>
          <p:cNvPr id="14351" name="object 18"/>
          <p:cNvSpPr>
            <a:spLocks/>
          </p:cNvSpPr>
          <p:nvPr/>
        </p:nvSpPr>
        <p:spPr bwMode="auto">
          <a:xfrm>
            <a:off x="935038" y="3367088"/>
            <a:ext cx="7669212" cy="757237"/>
          </a:xfrm>
          <a:custGeom>
            <a:avLst/>
            <a:gdLst/>
            <a:ahLst/>
            <a:cxnLst>
              <a:cxn ang="0">
                <a:pos x="7669276" y="757047"/>
              </a:cxn>
              <a:cxn ang="0">
                <a:pos x="378460" y="757047"/>
              </a:cxn>
              <a:cxn ang="0">
                <a:pos x="0" y="378460"/>
              </a:cxn>
              <a:cxn ang="0">
                <a:pos x="378460" y="0"/>
              </a:cxn>
              <a:cxn ang="0">
                <a:pos x="7669276" y="0"/>
              </a:cxn>
              <a:cxn ang="0">
                <a:pos x="7669276" y="757047"/>
              </a:cxn>
            </a:cxnLst>
            <a:rect l="0" t="0" r="r" b="b"/>
            <a:pathLst>
              <a:path w="7669530" h="757554">
                <a:moveTo>
                  <a:pt x="7669276" y="757047"/>
                </a:moveTo>
                <a:lnTo>
                  <a:pt x="378460" y="757047"/>
                </a:lnTo>
                <a:lnTo>
                  <a:pt x="0" y="378460"/>
                </a:lnTo>
                <a:lnTo>
                  <a:pt x="378460" y="0"/>
                </a:lnTo>
                <a:lnTo>
                  <a:pt x="7669276" y="0"/>
                </a:lnTo>
                <a:lnTo>
                  <a:pt x="7669276" y="757047"/>
                </a:lnTo>
                <a:close/>
              </a:path>
            </a:pathLst>
          </a:custGeom>
          <a:noFill/>
          <a:ln w="25400">
            <a:solidFill>
              <a:srgbClr val="4674AB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52" name="object 19"/>
          <p:cNvSpPr>
            <a:spLocks noChangeArrowheads="1"/>
          </p:cNvSpPr>
          <p:nvPr/>
        </p:nvSpPr>
        <p:spPr bwMode="auto">
          <a:xfrm>
            <a:off x="492125" y="3330575"/>
            <a:ext cx="852488" cy="8509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53" name="object 20"/>
          <p:cNvSpPr>
            <a:spLocks noChangeArrowheads="1"/>
          </p:cNvSpPr>
          <p:nvPr/>
        </p:nvSpPr>
        <p:spPr bwMode="auto">
          <a:xfrm>
            <a:off x="539750" y="3357563"/>
            <a:ext cx="757238" cy="75723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54" name="object 21"/>
          <p:cNvSpPr>
            <a:spLocks/>
          </p:cNvSpPr>
          <p:nvPr/>
        </p:nvSpPr>
        <p:spPr bwMode="auto">
          <a:xfrm>
            <a:off x="539750" y="3357563"/>
            <a:ext cx="757238" cy="757237"/>
          </a:xfrm>
          <a:custGeom>
            <a:avLst/>
            <a:gdLst/>
            <a:ahLst/>
            <a:cxnLst>
              <a:cxn ang="0">
                <a:pos x="0" y="378460"/>
              </a:cxn>
              <a:cxn ang="0">
                <a:pos x="2948" y="330982"/>
              </a:cxn>
              <a:cxn ang="0">
                <a:pos x="11559" y="285265"/>
              </a:cxn>
              <a:cxn ang="0">
                <a:pos x="25476" y="241664"/>
              </a:cxn>
              <a:cxn ang="0">
                <a:pos x="44346" y="200533"/>
              </a:cxn>
              <a:cxn ang="0">
                <a:pos x="67813" y="162227"/>
              </a:cxn>
              <a:cxn ang="0">
                <a:pos x="95523" y="127099"/>
              </a:cxn>
              <a:cxn ang="0">
                <a:pos x="127121" y="95506"/>
              </a:cxn>
              <a:cxn ang="0">
                <a:pos x="162252" y="67800"/>
              </a:cxn>
              <a:cxn ang="0">
                <a:pos x="200562" y="44337"/>
              </a:cxn>
              <a:cxn ang="0">
                <a:pos x="241697" y="25471"/>
              </a:cxn>
              <a:cxn ang="0">
                <a:pos x="285300" y="11557"/>
              </a:cxn>
              <a:cxn ang="0">
                <a:pos x="331019" y="2948"/>
              </a:cxn>
              <a:cxn ang="0">
                <a:pos x="378498" y="0"/>
              </a:cxn>
              <a:cxn ang="0">
                <a:pos x="425976" y="2948"/>
              </a:cxn>
              <a:cxn ang="0">
                <a:pos x="471694" y="11557"/>
              </a:cxn>
              <a:cxn ang="0">
                <a:pos x="515297" y="25471"/>
              </a:cxn>
              <a:cxn ang="0">
                <a:pos x="556430" y="44337"/>
              </a:cxn>
              <a:cxn ang="0">
                <a:pos x="594739" y="67800"/>
              </a:cxn>
              <a:cxn ang="0">
                <a:pos x="629869" y="95506"/>
              </a:cxn>
              <a:cxn ang="0">
                <a:pos x="661465" y="127099"/>
              </a:cxn>
              <a:cxn ang="0">
                <a:pos x="689174" y="162227"/>
              </a:cxn>
              <a:cxn ang="0">
                <a:pos x="712640" y="200533"/>
              </a:cxn>
              <a:cxn ang="0">
                <a:pos x="731508" y="241664"/>
              </a:cxn>
              <a:cxn ang="0">
                <a:pos x="745424" y="285265"/>
              </a:cxn>
              <a:cxn ang="0">
                <a:pos x="754034" y="330982"/>
              </a:cxn>
              <a:cxn ang="0">
                <a:pos x="756983" y="378460"/>
              </a:cxn>
              <a:cxn ang="0">
                <a:pos x="754034" y="425940"/>
              </a:cxn>
              <a:cxn ang="0">
                <a:pos x="745424" y="471662"/>
              </a:cxn>
              <a:cxn ang="0">
                <a:pos x="731508" y="515272"/>
              </a:cxn>
              <a:cxn ang="0">
                <a:pos x="712640" y="556415"/>
              </a:cxn>
              <a:cxn ang="0">
                <a:pos x="689174" y="594734"/>
              </a:cxn>
              <a:cxn ang="0">
                <a:pos x="661465" y="629876"/>
              </a:cxn>
              <a:cxn ang="0">
                <a:pos x="629869" y="661484"/>
              </a:cxn>
              <a:cxn ang="0">
                <a:pos x="594739" y="689204"/>
              </a:cxn>
              <a:cxn ang="0">
                <a:pos x="556430" y="712680"/>
              </a:cxn>
              <a:cxn ang="0">
                <a:pos x="515297" y="731558"/>
              </a:cxn>
              <a:cxn ang="0">
                <a:pos x="471694" y="745481"/>
              </a:cxn>
              <a:cxn ang="0">
                <a:pos x="425976" y="754096"/>
              </a:cxn>
              <a:cxn ang="0">
                <a:pos x="378498" y="757047"/>
              </a:cxn>
              <a:cxn ang="0">
                <a:pos x="331019" y="754096"/>
              </a:cxn>
              <a:cxn ang="0">
                <a:pos x="285300" y="745481"/>
              </a:cxn>
              <a:cxn ang="0">
                <a:pos x="241697" y="731558"/>
              </a:cxn>
              <a:cxn ang="0">
                <a:pos x="200562" y="712680"/>
              </a:cxn>
              <a:cxn ang="0">
                <a:pos x="162252" y="689204"/>
              </a:cxn>
              <a:cxn ang="0">
                <a:pos x="127121" y="661484"/>
              </a:cxn>
              <a:cxn ang="0">
                <a:pos x="95523" y="629876"/>
              </a:cxn>
              <a:cxn ang="0">
                <a:pos x="67813" y="594734"/>
              </a:cxn>
              <a:cxn ang="0">
                <a:pos x="44346" y="556415"/>
              </a:cxn>
              <a:cxn ang="0">
                <a:pos x="25476" y="515272"/>
              </a:cxn>
              <a:cxn ang="0">
                <a:pos x="11559" y="471662"/>
              </a:cxn>
              <a:cxn ang="0">
                <a:pos x="2948" y="425940"/>
              </a:cxn>
              <a:cxn ang="0">
                <a:pos x="0" y="378460"/>
              </a:cxn>
            </a:cxnLst>
            <a:rect l="0" t="0" r="r" b="b"/>
            <a:pathLst>
              <a:path w="757555" h="757554">
                <a:moveTo>
                  <a:pt x="0" y="378460"/>
                </a:moveTo>
                <a:lnTo>
                  <a:pt x="2948" y="330982"/>
                </a:lnTo>
                <a:lnTo>
                  <a:pt x="11559" y="285265"/>
                </a:lnTo>
                <a:lnTo>
                  <a:pt x="25476" y="241664"/>
                </a:lnTo>
                <a:lnTo>
                  <a:pt x="44346" y="200533"/>
                </a:lnTo>
                <a:lnTo>
                  <a:pt x="67813" y="162227"/>
                </a:lnTo>
                <a:lnTo>
                  <a:pt x="95523" y="127099"/>
                </a:lnTo>
                <a:lnTo>
                  <a:pt x="127121" y="95506"/>
                </a:lnTo>
                <a:lnTo>
                  <a:pt x="162252" y="67800"/>
                </a:lnTo>
                <a:lnTo>
                  <a:pt x="200562" y="44337"/>
                </a:lnTo>
                <a:lnTo>
                  <a:pt x="241697" y="25471"/>
                </a:lnTo>
                <a:lnTo>
                  <a:pt x="285300" y="11557"/>
                </a:lnTo>
                <a:lnTo>
                  <a:pt x="331019" y="2948"/>
                </a:lnTo>
                <a:lnTo>
                  <a:pt x="378498" y="0"/>
                </a:lnTo>
                <a:lnTo>
                  <a:pt x="425976" y="2948"/>
                </a:lnTo>
                <a:lnTo>
                  <a:pt x="471694" y="11557"/>
                </a:lnTo>
                <a:lnTo>
                  <a:pt x="515297" y="25471"/>
                </a:lnTo>
                <a:lnTo>
                  <a:pt x="556430" y="44337"/>
                </a:lnTo>
                <a:lnTo>
                  <a:pt x="594739" y="67800"/>
                </a:lnTo>
                <a:lnTo>
                  <a:pt x="629869" y="95506"/>
                </a:lnTo>
                <a:lnTo>
                  <a:pt x="661465" y="127099"/>
                </a:lnTo>
                <a:lnTo>
                  <a:pt x="689174" y="162227"/>
                </a:lnTo>
                <a:lnTo>
                  <a:pt x="712640" y="200533"/>
                </a:lnTo>
                <a:lnTo>
                  <a:pt x="731508" y="241664"/>
                </a:lnTo>
                <a:lnTo>
                  <a:pt x="745424" y="285265"/>
                </a:lnTo>
                <a:lnTo>
                  <a:pt x="754034" y="330982"/>
                </a:lnTo>
                <a:lnTo>
                  <a:pt x="756983" y="378460"/>
                </a:lnTo>
                <a:lnTo>
                  <a:pt x="754034" y="425940"/>
                </a:lnTo>
                <a:lnTo>
                  <a:pt x="745424" y="471662"/>
                </a:lnTo>
                <a:lnTo>
                  <a:pt x="731508" y="515272"/>
                </a:lnTo>
                <a:lnTo>
                  <a:pt x="712640" y="556415"/>
                </a:lnTo>
                <a:lnTo>
                  <a:pt x="689174" y="594734"/>
                </a:lnTo>
                <a:lnTo>
                  <a:pt x="661465" y="629876"/>
                </a:lnTo>
                <a:lnTo>
                  <a:pt x="629869" y="661484"/>
                </a:lnTo>
                <a:lnTo>
                  <a:pt x="594739" y="689204"/>
                </a:lnTo>
                <a:lnTo>
                  <a:pt x="556430" y="712680"/>
                </a:lnTo>
                <a:lnTo>
                  <a:pt x="515297" y="731558"/>
                </a:lnTo>
                <a:lnTo>
                  <a:pt x="471694" y="745481"/>
                </a:lnTo>
                <a:lnTo>
                  <a:pt x="425976" y="754096"/>
                </a:lnTo>
                <a:lnTo>
                  <a:pt x="378498" y="757047"/>
                </a:lnTo>
                <a:lnTo>
                  <a:pt x="331019" y="754096"/>
                </a:lnTo>
                <a:lnTo>
                  <a:pt x="285300" y="745481"/>
                </a:lnTo>
                <a:lnTo>
                  <a:pt x="241697" y="731558"/>
                </a:lnTo>
                <a:lnTo>
                  <a:pt x="200562" y="712680"/>
                </a:lnTo>
                <a:lnTo>
                  <a:pt x="162252" y="689204"/>
                </a:lnTo>
                <a:lnTo>
                  <a:pt x="127121" y="661484"/>
                </a:lnTo>
                <a:lnTo>
                  <a:pt x="95523" y="629876"/>
                </a:lnTo>
                <a:lnTo>
                  <a:pt x="67813" y="594734"/>
                </a:lnTo>
                <a:lnTo>
                  <a:pt x="44346" y="556415"/>
                </a:lnTo>
                <a:lnTo>
                  <a:pt x="25476" y="515272"/>
                </a:lnTo>
                <a:lnTo>
                  <a:pt x="11559" y="471662"/>
                </a:lnTo>
                <a:lnTo>
                  <a:pt x="2948" y="425940"/>
                </a:lnTo>
                <a:lnTo>
                  <a:pt x="0" y="378460"/>
                </a:lnTo>
                <a:close/>
              </a:path>
            </a:pathLst>
          </a:custGeom>
          <a:noFill/>
          <a:ln w="9524">
            <a:solidFill>
              <a:srgbClr val="497DB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22"/>
          <p:cNvSpPr/>
          <p:nvPr/>
        </p:nvSpPr>
        <p:spPr>
          <a:xfrm>
            <a:off x="908050" y="4349750"/>
            <a:ext cx="7723188" cy="757238"/>
          </a:xfrm>
          <a:custGeom>
            <a:avLst/>
            <a:gdLst/>
            <a:ahLst/>
            <a:cxnLst/>
            <a:rect l="l" t="t" r="r" b="b"/>
            <a:pathLst>
              <a:path w="7722870" h="757554">
                <a:moveTo>
                  <a:pt x="7722870" y="0"/>
                </a:moveTo>
                <a:lnTo>
                  <a:pt x="378459" y="0"/>
                </a:lnTo>
                <a:lnTo>
                  <a:pt x="0" y="378459"/>
                </a:lnTo>
                <a:lnTo>
                  <a:pt x="378459" y="757046"/>
                </a:lnTo>
                <a:lnTo>
                  <a:pt x="7722870" y="757046"/>
                </a:lnTo>
                <a:lnTo>
                  <a:pt x="77228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marL="1220788" indent="-1222375" algn="r">
              <a:spcBef>
                <a:spcPts val="100"/>
              </a:spcBef>
            </a:pPr>
            <a:r>
              <a:rPr lang="ru-RU" b="1">
                <a:latin typeface="Cambria" pitchFamily="18" charset="0"/>
              </a:rPr>
              <a:t>Каждый вариант КИМ состоит из четырёх заданий базового уровня  сложности, различающихся формой заданий</a:t>
            </a:r>
            <a:endParaRPr lang="ru-RU">
              <a:latin typeface="Cambria" pitchFamily="18" charset="0"/>
            </a:endParaRPr>
          </a:p>
        </p:txBody>
      </p:sp>
      <p:sp>
        <p:nvSpPr>
          <p:cNvPr id="14356" name="object 23"/>
          <p:cNvSpPr>
            <a:spLocks/>
          </p:cNvSpPr>
          <p:nvPr/>
        </p:nvSpPr>
        <p:spPr bwMode="auto">
          <a:xfrm>
            <a:off x="908050" y="4349750"/>
            <a:ext cx="7723188" cy="757238"/>
          </a:xfrm>
          <a:custGeom>
            <a:avLst/>
            <a:gdLst/>
            <a:ahLst/>
            <a:cxnLst>
              <a:cxn ang="0">
                <a:pos x="7722870" y="757046"/>
              </a:cxn>
              <a:cxn ang="0">
                <a:pos x="378459" y="757046"/>
              </a:cxn>
              <a:cxn ang="0">
                <a:pos x="0" y="378459"/>
              </a:cxn>
              <a:cxn ang="0">
                <a:pos x="378459" y="0"/>
              </a:cxn>
              <a:cxn ang="0">
                <a:pos x="7722870" y="0"/>
              </a:cxn>
              <a:cxn ang="0">
                <a:pos x="7722870" y="757046"/>
              </a:cxn>
            </a:cxnLst>
            <a:rect l="0" t="0" r="r" b="b"/>
            <a:pathLst>
              <a:path w="7722870" h="757554">
                <a:moveTo>
                  <a:pt x="7722870" y="757046"/>
                </a:moveTo>
                <a:lnTo>
                  <a:pt x="378459" y="757046"/>
                </a:lnTo>
                <a:lnTo>
                  <a:pt x="0" y="378459"/>
                </a:lnTo>
                <a:lnTo>
                  <a:pt x="378459" y="0"/>
                </a:lnTo>
                <a:lnTo>
                  <a:pt x="7722870" y="0"/>
                </a:lnTo>
                <a:lnTo>
                  <a:pt x="7722870" y="757046"/>
                </a:lnTo>
                <a:close/>
              </a:path>
            </a:pathLst>
          </a:custGeom>
          <a:noFill/>
          <a:ln w="25399">
            <a:solidFill>
              <a:srgbClr val="4674AB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" name="object 24"/>
          <p:cNvSpPr txBox="1"/>
          <p:nvPr/>
        </p:nvSpPr>
        <p:spPr>
          <a:xfrm>
            <a:off x="1597025" y="1487488"/>
            <a:ext cx="6738938" cy="1971675"/>
          </a:xfrm>
          <a:prstGeom prst="rect">
            <a:avLst/>
          </a:prstGeom>
        </p:spPr>
        <p:txBody>
          <a:bodyPr lIns="0" tIns="4826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100">
              <a:latin typeface="Times New Roman"/>
              <a:cs typeface="Times New Roman"/>
            </a:endParaRPr>
          </a:p>
          <a:p>
            <a:pPr fontAlgn="auto">
              <a:spcBef>
                <a:spcPts val="10"/>
              </a:spcBef>
              <a:spcAft>
                <a:spcPts val="0"/>
              </a:spcAft>
              <a:defRPr/>
            </a:pPr>
            <a:endParaRPr sz="1900"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100">
              <a:latin typeface="Times New Roman"/>
              <a:cs typeface="Times New Roman"/>
            </a:endParaRPr>
          </a:p>
          <a:p>
            <a:pPr fontAlgn="auto">
              <a:spcBef>
                <a:spcPts val="20"/>
              </a:spcBef>
              <a:spcAft>
                <a:spcPts val="0"/>
              </a:spcAft>
              <a:defRPr/>
            </a:pPr>
            <a:endParaRPr sz="2250"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000">
              <a:latin typeface="Times New Roman"/>
              <a:cs typeface="Times New Roman"/>
            </a:endParaRPr>
          </a:p>
          <a:p>
            <a:pPr fontAlgn="auto">
              <a:spcBef>
                <a:spcPts val="20"/>
              </a:spcBef>
              <a:spcAft>
                <a:spcPts val="0"/>
              </a:spcAft>
              <a:defRPr/>
            </a:pPr>
            <a:endParaRPr sz="2150">
              <a:latin typeface="Times New Roman"/>
              <a:cs typeface="Times New Roman"/>
            </a:endParaRPr>
          </a:p>
        </p:txBody>
      </p:sp>
      <p:sp>
        <p:nvSpPr>
          <p:cNvPr id="14358" name="object 25"/>
          <p:cNvSpPr>
            <a:spLocks noChangeArrowheads="1"/>
          </p:cNvSpPr>
          <p:nvPr/>
        </p:nvSpPr>
        <p:spPr bwMode="auto">
          <a:xfrm>
            <a:off x="492125" y="4337050"/>
            <a:ext cx="852488" cy="85248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59" name="object 26"/>
          <p:cNvSpPr>
            <a:spLocks noChangeArrowheads="1"/>
          </p:cNvSpPr>
          <p:nvPr/>
        </p:nvSpPr>
        <p:spPr bwMode="auto">
          <a:xfrm>
            <a:off x="539750" y="4365625"/>
            <a:ext cx="757238" cy="75723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60" name="object 27"/>
          <p:cNvSpPr>
            <a:spLocks/>
          </p:cNvSpPr>
          <p:nvPr/>
        </p:nvSpPr>
        <p:spPr bwMode="auto">
          <a:xfrm>
            <a:off x="539750" y="4365625"/>
            <a:ext cx="757238" cy="757238"/>
          </a:xfrm>
          <a:custGeom>
            <a:avLst/>
            <a:gdLst/>
            <a:ahLst/>
            <a:cxnLst>
              <a:cxn ang="0">
                <a:pos x="0" y="378459"/>
              </a:cxn>
              <a:cxn ang="0">
                <a:pos x="2948" y="330982"/>
              </a:cxn>
              <a:cxn ang="0">
                <a:pos x="11559" y="285265"/>
              </a:cxn>
              <a:cxn ang="0">
                <a:pos x="25476" y="241664"/>
              </a:cxn>
              <a:cxn ang="0">
                <a:pos x="44346" y="200533"/>
              </a:cxn>
              <a:cxn ang="0">
                <a:pos x="67813" y="162227"/>
              </a:cxn>
              <a:cxn ang="0">
                <a:pos x="95523" y="127099"/>
              </a:cxn>
              <a:cxn ang="0">
                <a:pos x="127121" y="95506"/>
              </a:cxn>
              <a:cxn ang="0">
                <a:pos x="162252" y="67800"/>
              </a:cxn>
              <a:cxn ang="0">
                <a:pos x="200562" y="44337"/>
              </a:cxn>
              <a:cxn ang="0">
                <a:pos x="241697" y="25471"/>
              </a:cxn>
              <a:cxn ang="0">
                <a:pos x="285300" y="11557"/>
              </a:cxn>
              <a:cxn ang="0">
                <a:pos x="331019" y="2948"/>
              </a:cxn>
              <a:cxn ang="0">
                <a:pos x="378498" y="0"/>
              </a:cxn>
              <a:cxn ang="0">
                <a:pos x="425976" y="2948"/>
              </a:cxn>
              <a:cxn ang="0">
                <a:pos x="471694" y="11557"/>
              </a:cxn>
              <a:cxn ang="0">
                <a:pos x="515297" y="25471"/>
              </a:cxn>
              <a:cxn ang="0">
                <a:pos x="556430" y="44337"/>
              </a:cxn>
              <a:cxn ang="0">
                <a:pos x="594739" y="67800"/>
              </a:cxn>
              <a:cxn ang="0">
                <a:pos x="629869" y="95506"/>
              </a:cxn>
              <a:cxn ang="0">
                <a:pos x="661465" y="127099"/>
              </a:cxn>
              <a:cxn ang="0">
                <a:pos x="689174" y="162227"/>
              </a:cxn>
              <a:cxn ang="0">
                <a:pos x="712640" y="200533"/>
              </a:cxn>
              <a:cxn ang="0">
                <a:pos x="731508" y="241664"/>
              </a:cxn>
              <a:cxn ang="0">
                <a:pos x="745424" y="285265"/>
              </a:cxn>
              <a:cxn ang="0">
                <a:pos x="754034" y="330982"/>
              </a:cxn>
              <a:cxn ang="0">
                <a:pos x="756983" y="378459"/>
              </a:cxn>
              <a:cxn ang="0">
                <a:pos x="754034" y="425940"/>
              </a:cxn>
              <a:cxn ang="0">
                <a:pos x="745424" y="471662"/>
              </a:cxn>
              <a:cxn ang="0">
                <a:pos x="731508" y="515272"/>
              </a:cxn>
              <a:cxn ang="0">
                <a:pos x="712640" y="556415"/>
              </a:cxn>
              <a:cxn ang="0">
                <a:pos x="689174" y="594734"/>
              </a:cxn>
              <a:cxn ang="0">
                <a:pos x="661465" y="629876"/>
              </a:cxn>
              <a:cxn ang="0">
                <a:pos x="629869" y="661484"/>
              </a:cxn>
              <a:cxn ang="0">
                <a:pos x="594739" y="689204"/>
              </a:cxn>
              <a:cxn ang="0">
                <a:pos x="556430" y="712680"/>
              </a:cxn>
              <a:cxn ang="0">
                <a:pos x="515297" y="731558"/>
              </a:cxn>
              <a:cxn ang="0">
                <a:pos x="471694" y="745481"/>
              </a:cxn>
              <a:cxn ang="0">
                <a:pos x="425976" y="754096"/>
              </a:cxn>
              <a:cxn ang="0">
                <a:pos x="378498" y="757046"/>
              </a:cxn>
              <a:cxn ang="0">
                <a:pos x="331019" y="754096"/>
              </a:cxn>
              <a:cxn ang="0">
                <a:pos x="285300" y="745481"/>
              </a:cxn>
              <a:cxn ang="0">
                <a:pos x="241697" y="731558"/>
              </a:cxn>
              <a:cxn ang="0">
                <a:pos x="200562" y="712680"/>
              </a:cxn>
              <a:cxn ang="0">
                <a:pos x="162252" y="689204"/>
              </a:cxn>
              <a:cxn ang="0">
                <a:pos x="127121" y="661484"/>
              </a:cxn>
              <a:cxn ang="0">
                <a:pos x="95523" y="629876"/>
              </a:cxn>
              <a:cxn ang="0">
                <a:pos x="67813" y="594734"/>
              </a:cxn>
              <a:cxn ang="0">
                <a:pos x="44346" y="556415"/>
              </a:cxn>
              <a:cxn ang="0">
                <a:pos x="25476" y="515272"/>
              </a:cxn>
              <a:cxn ang="0">
                <a:pos x="11559" y="471662"/>
              </a:cxn>
              <a:cxn ang="0">
                <a:pos x="2948" y="425940"/>
              </a:cxn>
              <a:cxn ang="0">
                <a:pos x="0" y="378459"/>
              </a:cxn>
            </a:cxnLst>
            <a:rect l="0" t="0" r="r" b="b"/>
            <a:pathLst>
              <a:path w="757555" h="757554">
                <a:moveTo>
                  <a:pt x="0" y="378459"/>
                </a:moveTo>
                <a:lnTo>
                  <a:pt x="2948" y="330982"/>
                </a:lnTo>
                <a:lnTo>
                  <a:pt x="11559" y="285265"/>
                </a:lnTo>
                <a:lnTo>
                  <a:pt x="25476" y="241664"/>
                </a:lnTo>
                <a:lnTo>
                  <a:pt x="44346" y="200533"/>
                </a:lnTo>
                <a:lnTo>
                  <a:pt x="67813" y="162227"/>
                </a:lnTo>
                <a:lnTo>
                  <a:pt x="95523" y="127099"/>
                </a:lnTo>
                <a:lnTo>
                  <a:pt x="127121" y="95506"/>
                </a:lnTo>
                <a:lnTo>
                  <a:pt x="162252" y="67800"/>
                </a:lnTo>
                <a:lnTo>
                  <a:pt x="200562" y="44337"/>
                </a:lnTo>
                <a:lnTo>
                  <a:pt x="241697" y="25471"/>
                </a:lnTo>
                <a:lnTo>
                  <a:pt x="285300" y="11557"/>
                </a:lnTo>
                <a:lnTo>
                  <a:pt x="331019" y="2948"/>
                </a:lnTo>
                <a:lnTo>
                  <a:pt x="378498" y="0"/>
                </a:lnTo>
                <a:lnTo>
                  <a:pt x="425976" y="2948"/>
                </a:lnTo>
                <a:lnTo>
                  <a:pt x="471694" y="11557"/>
                </a:lnTo>
                <a:lnTo>
                  <a:pt x="515297" y="25471"/>
                </a:lnTo>
                <a:lnTo>
                  <a:pt x="556430" y="44337"/>
                </a:lnTo>
                <a:lnTo>
                  <a:pt x="594739" y="67800"/>
                </a:lnTo>
                <a:lnTo>
                  <a:pt x="629869" y="95506"/>
                </a:lnTo>
                <a:lnTo>
                  <a:pt x="661465" y="127099"/>
                </a:lnTo>
                <a:lnTo>
                  <a:pt x="689174" y="162227"/>
                </a:lnTo>
                <a:lnTo>
                  <a:pt x="712640" y="200533"/>
                </a:lnTo>
                <a:lnTo>
                  <a:pt x="731508" y="241664"/>
                </a:lnTo>
                <a:lnTo>
                  <a:pt x="745424" y="285265"/>
                </a:lnTo>
                <a:lnTo>
                  <a:pt x="754034" y="330982"/>
                </a:lnTo>
                <a:lnTo>
                  <a:pt x="756983" y="378459"/>
                </a:lnTo>
                <a:lnTo>
                  <a:pt x="754034" y="425940"/>
                </a:lnTo>
                <a:lnTo>
                  <a:pt x="745424" y="471662"/>
                </a:lnTo>
                <a:lnTo>
                  <a:pt x="731508" y="515272"/>
                </a:lnTo>
                <a:lnTo>
                  <a:pt x="712640" y="556415"/>
                </a:lnTo>
                <a:lnTo>
                  <a:pt x="689174" y="594734"/>
                </a:lnTo>
                <a:lnTo>
                  <a:pt x="661465" y="629876"/>
                </a:lnTo>
                <a:lnTo>
                  <a:pt x="629869" y="661484"/>
                </a:lnTo>
                <a:lnTo>
                  <a:pt x="594739" y="689204"/>
                </a:lnTo>
                <a:lnTo>
                  <a:pt x="556430" y="712680"/>
                </a:lnTo>
                <a:lnTo>
                  <a:pt x="515297" y="731558"/>
                </a:lnTo>
                <a:lnTo>
                  <a:pt x="471694" y="745481"/>
                </a:lnTo>
                <a:lnTo>
                  <a:pt x="425976" y="754096"/>
                </a:lnTo>
                <a:lnTo>
                  <a:pt x="378498" y="757046"/>
                </a:lnTo>
                <a:lnTo>
                  <a:pt x="331019" y="754096"/>
                </a:lnTo>
                <a:lnTo>
                  <a:pt x="285300" y="745481"/>
                </a:lnTo>
                <a:lnTo>
                  <a:pt x="241697" y="731558"/>
                </a:lnTo>
                <a:lnTo>
                  <a:pt x="200562" y="712680"/>
                </a:lnTo>
                <a:lnTo>
                  <a:pt x="162252" y="689204"/>
                </a:lnTo>
                <a:lnTo>
                  <a:pt x="127121" y="661484"/>
                </a:lnTo>
                <a:lnTo>
                  <a:pt x="95523" y="629876"/>
                </a:lnTo>
                <a:lnTo>
                  <a:pt x="67813" y="594734"/>
                </a:lnTo>
                <a:lnTo>
                  <a:pt x="44346" y="556415"/>
                </a:lnTo>
                <a:lnTo>
                  <a:pt x="25476" y="515272"/>
                </a:lnTo>
                <a:lnTo>
                  <a:pt x="11559" y="471662"/>
                </a:lnTo>
                <a:lnTo>
                  <a:pt x="2948" y="425940"/>
                </a:lnTo>
                <a:lnTo>
                  <a:pt x="0" y="378459"/>
                </a:lnTo>
                <a:close/>
              </a:path>
            </a:pathLst>
          </a:custGeom>
          <a:noFill/>
          <a:ln w="9525">
            <a:solidFill>
              <a:srgbClr val="497DB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61" name="object 34"/>
          <p:cNvSpPr txBox="1">
            <a:spLocks noChangeArrowheads="1"/>
          </p:cNvSpPr>
          <p:nvPr/>
        </p:nvSpPr>
        <p:spPr bwMode="auto">
          <a:xfrm>
            <a:off x="8486775" y="6438900"/>
            <a:ext cx="134938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080" rIns="0" bIns="0">
            <a:spAutoFit/>
          </a:bodyPr>
          <a:lstStyle/>
          <a:p>
            <a:pPr marL="25400">
              <a:spcBef>
                <a:spcPts val="38"/>
              </a:spcBef>
            </a:pPr>
            <a:fld id="{DF88DDC5-A2A7-47F8-8220-263ECF143154}" type="slidenum">
              <a:rPr lang="ru-RU" sz="1200">
                <a:latin typeface="Cambria" pitchFamily="18" charset="0"/>
              </a:rPr>
              <a:pPr marL="25400">
                <a:spcBef>
                  <a:spcPts val="38"/>
                </a:spcBef>
              </a:pPr>
              <a:t>8</a:t>
            </a:fld>
            <a:endParaRPr lang="ru-RU" sz="120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4738" y="1436688"/>
            <a:ext cx="8045450" cy="429418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2473325">
              <a:spcBef>
                <a:spcPts val="100"/>
              </a:spcBef>
            </a:pPr>
            <a:r>
              <a:rPr lang="ru-RU" sz="2800" b="1" i="1">
                <a:solidFill>
                  <a:srgbClr val="001F5F"/>
                </a:solidFill>
              </a:rPr>
              <a:t>К государственной итоговой  аттестации допускаются</a:t>
            </a:r>
            <a:endParaRPr lang="ru-RU" sz="2800"/>
          </a:p>
          <a:p>
            <a:pPr marL="2473325"/>
            <a:r>
              <a:rPr lang="ru-RU" sz="2800" b="1" i="1">
                <a:solidFill>
                  <a:srgbClr val="001F5F"/>
                </a:solidFill>
              </a:rPr>
              <a:t>обучающиеся IX классов,</a:t>
            </a:r>
            <a:endParaRPr lang="ru-RU" sz="2800"/>
          </a:p>
          <a:p>
            <a:pPr marL="2473325"/>
            <a:r>
              <a:rPr lang="ru-RU" sz="2800" b="1" i="1">
                <a:solidFill>
                  <a:srgbClr val="FF0000"/>
                </a:solidFill>
              </a:rPr>
              <a:t>не имеющие академической задолженности  и в полном объеме выполнившие учебный  план </a:t>
            </a:r>
            <a:r>
              <a:rPr lang="ru-RU" sz="2800" b="1" i="1">
                <a:solidFill>
                  <a:srgbClr val="001F5F"/>
                </a:solidFill>
              </a:rPr>
              <a:t>или индивидуальный учебный план</a:t>
            </a:r>
            <a:endParaRPr lang="ru-RU" sz="2800"/>
          </a:p>
          <a:p>
            <a:pPr marL="2473325"/>
            <a:r>
              <a:rPr lang="ru-RU" sz="2800" b="1" i="1">
                <a:solidFill>
                  <a:srgbClr val="001F5F"/>
                </a:solidFill>
              </a:rPr>
              <a:t>( имеющие годовые отметки по	всем  учебным предметам учебного плана</a:t>
            </a:r>
            <a:endParaRPr lang="ru-RU" sz="2800"/>
          </a:p>
          <a:p>
            <a:pPr marL="2473325"/>
            <a:r>
              <a:rPr lang="ru-RU" sz="2800" b="1" i="1">
                <a:solidFill>
                  <a:srgbClr val="001F5F"/>
                </a:solidFill>
              </a:rPr>
              <a:t>общеобразовательного учреждения</a:t>
            </a:r>
            <a:r>
              <a:rPr lang="ru-RU" sz="2800" b="1" i="1" u="sng">
                <a:solidFill>
                  <a:srgbClr val="001F5F"/>
                </a:solidFill>
              </a:rPr>
              <a:t> за IX</a:t>
            </a:r>
            <a:endParaRPr lang="ru-RU" sz="2800"/>
          </a:p>
          <a:p>
            <a:pPr marL="2473325"/>
            <a:r>
              <a:rPr lang="ru-RU" sz="2800" u="sng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u="sng">
                <a:solidFill>
                  <a:srgbClr val="001F5F"/>
                </a:solidFill>
              </a:rPr>
              <a:t>класс не ниже удовлетворительных </a:t>
            </a:r>
            <a:r>
              <a:rPr lang="ru-RU" sz="2800" b="1" i="1">
                <a:solidFill>
                  <a:srgbClr val="001F5F"/>
                </a:solidFill>
              </a:rPr>
              <a:t>)</a:t>
            </a:r>
            <a:endParaRPr lang="ru-RU" sz="2800"/>
          </a:p>
        </p:txBody>
      </p:sp>
      <p:sp>
        <p:nvSpPr>
          <p:cNvPr id="15362" name="object 3"/>
          <p:cNvSpPr>
            <a:spLocks noChangeArrowheads="1"/>
          </p:cNvSpPr>
          <p:nvPr/>
        </p:nvSpPr>
        <p:spPr bwMode="auto">
          <a:xfrm>
            <a:off x="3333750" y="261938"/>
            <a:ext cx="5178425" cy="12874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3" name="object 4"/>
          <p:cNvSpPr>
            <a:spLocks noChangeArrowheads="1"/>
          </p:cNvSpPr>
          <p:nvPr/>
        </p:nvSpPr>
        <p:spPr bwMode="auto">
          <a:xfrm>
            <a:off x="1116013" y="260350"/>
            <a:ext cx="2257425" cy="24733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1164</Words>
  <Application>Microsoft Office PowerPoint</Application>
  <PresentationFormat>Экран (4:3)</PresentationFormat>
  <Paragraphs>251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Calibri</vt:lpstr>
      <vt:lpstr>Arial</vt:lpstr>
      <vt:lpstr>Times New Roman</vt:lpstr>
      <vt:lpstr>Wingdings</vt:lpstr>
      <vt:lpstr>Candara</vt:lpstr>
      <vt:lpstr>Cambria</vt:lpstr>
      <vt:lpstr>Wingdings 2</vt:lpstr>
      <vt:lpstr>Office Theme</vt:lpstr>
      <vt:lpstr>Office Theme</vt:lpstr>
      <vt:lpstr>Слайд 1</vt:lpstr>
      <vt:lpstr>Слайд 2</vt:lpstr>
      <vt:lpstr>Государственная итоговая  аттестация</vt:lpstr>
      <vt:lpstr>Слайд 4</vt:lpstr>
      <vt:lpstr>образовательным программам  основного общего образования</vt:lpstr>
      <vt:lpstr>Русский язык (устная часть)</vt:lpstr>
      <vt:lpstr>Задания итогового собеседования</vt:lpstr>
      <vt:lpstr>Русский язык (устная часть)</vt:lpstr>
      <vt:lpstr>Слайд 9</vt:lpstr>
      <vt:lpstr>Слайд 10</vt:lpstr>
      <vt:lpstr>ОГЭ</vt:lpstr>
      <vt:lpstr>Слайд 12</vt:lpstr>
      <vt:lpstr>Литература  География Информатика и ИКТ  Обществознание</vt:lpstr>
      <vt:lpstr>Слайд 14</vt:lpstr>
      <vt:lpstr>Слайд 15</vt:lpstr>
      <vt:lpstr>Обучающиеся вправе изменить (дополнить)  перечень указанных в заявлении экзаменов  только при наличии у них уважительных</vt:lpstr>
      <vt:lpstr>Проект сроков проведения ОГЭ</vt:lpstr>
      <vt:lpstr>Продолжительность  основного государственного экзамена</vt:lpstr>
      <vt:lpstr>Продолжительность проведения  государственной итоговой аттестации</vt:lpstr>
      <vt:lpstr>Аттестат об основном общем  образовании</vt:lpstr>
      <vt:lpstr>Порядок проведения государственной  итоговой аттестации выпускников 9  классов</vt:lpstr>
      <vt:lpstr>Порядок проведения государственной  итоговой аттестации выпускников 9  классов</vt:lpstr>
      <vt:lpstr>Во время экзамена запрещено:</vt:lpstr>
      <vt:lpstr>Слайд 24</vt:lpstr>
      <vt:lpstr>СРЕДСТВА, РАЗРЕШЕННЫЕ НА ЭКЗАМЕНЕ</vt:lpstr>
      <vt:lpstr>Слайд 26</vt:lpstr>
      <vt:lpstr>Слайд 27</vt:lpstr>
      <vt:lpstr>Слайд 28</vt:lpstr>
      <vt:lpstr>Подготовка к ГИА</vt:lpstr>
      <vt:lpstr>Информационные ресурсы по  вопросам ОГЭ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Платонова С.А.</dc:creator>
  <cp:lastModifiedBy>Пользователь</cp:lastModifiedBy>
  <cp:revision>35</cp:revision>
  <dcterms:created xsi:type="dcterms:W3CDTF">2017-10-07T04:57:32Z</dcterms:created>
  <dcterms:modified xsi:type="dcterms:W3CDTF">2017-10-17T02:36:31Z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2017-10-07T00:00:00Z</vt:filetime>
  </property>
</Properties>
</file>